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41"/>
  </p:notesMasterIdLst>
  <p:handoutMasterIdLst>
    <p:handoutMasterId r:id="rId42"/>
  </p:handoutMasterIdLst>
  <p:sldIdLst>
    <p:sldId id="358" r:id="rId5"/>
    <p:sldId id="338" r:id="rId6"/>
    <p:sldId id="348" r:id="rId7"/>
    <p:sldId id="319" r:id="rId8"/>
    <p:sldId id="322" r:id="rId9"/>
    <p:sldId id="323" r:id="rId10"/>
    <p:sldId id="349" r:id="rId11"/>
    <p:sldId id="324" r:id="rId12"/>
    <p:sldId id="325" r:id="rId13"/>
    <p:sldId id="347" r:id="rId14"/>
    <p:sldId id="390" r:id="rId15"/>
    <p:sldId id="392" r:id="rId16"/>
    <p:sldId id="362" r:id="rId17"/>
    <p:sldId id="365" r:id="rId18"/>
    <p:sldId id="350" r:id="rId19"/>
    <p:sldId id="367" r:id="rId20"/>
    <p:sldId id="369" r:id="rId21"/>
    <p:sldId id="351" r:id="rId22"/>
    <p:sldId id="294" r:id="rId23"/>
    <p:sldId id="375" r:id="rId24"/>
    <p:sldId id="291" r:id="rId25"/>
    <p:sldId id="355" r:id="rId26"/>
    <p:sldId id="403" r:id="rId27"/>
    <p:sldId id="401" r:id="rId28"/>
    <p:sldId id="317" r:id="rId29"/>
    <p:sldId id="385" r:id="rId30"/>
    <p:sldId id="400" r:id="rId31"/>
    <p:sldId id="373" r:id="rId32"/>
    <p:sldId id="394" r:id="rId33"/>
    <p:sldId id="393" r:id="rId34"/>
    <p:sldId id="395" r:id="rId35"/>
    <p:sldId id="396" r:id="rId36"/>
    <p:sldId id="397" r:id="rId37"/>
    <p:sldId id="398" r:id="rId38"/>
    <p:sldId id="399" r:id="rId39"/>
    <p:sldId id="402" r:id="rId40"/>
  </p:sldIdLst>
  <p:sldSz cx="9144000" cy="6858000" type="screen4x3"/>
  <p:notesSz cx="6794500" cy="9906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C48"/>
    <a:srgbClr val="643C28"/>
    <a:srgbClr val="9A5B3D"/>
    <a:srgbClr val="C08062"/>
    <a:srgbClr val="D6AB98"/>
    <a:srgbClr val="F8F2ED"/>
    <a:srgbClr val="FFFFFF"/>
    <a:srgbClr val="F3E9E1"/>
    <a:srgbClr val="BC732C"/>
    <a:srgbClr val="D6A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3901" autoAdjust="0"/>
  </p:normalViewPr>
  <p:slideViewPr>
    <p:cSldViewPr>
      <p:cViewPr varScale="1">
        <p:scale>
          <a:sx n="69" d="100"/>
          <a:sy n="69" d="100"/>
        </p:scale>
        <p:origin x="1554" y="60"/>
      </p:cViewPr>
      <p:guideLst>
        <p:guide orient="horz" pos="116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26" y="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TDAT08\grp5$\ses\GENBAL\Tratamiento%20de%20Pymes\MACHINE%20LEARNING\POC_IIC\IIC_DICIEMBRE_Final\anom_score_all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[anom_score_all_data.xlsx]Hoja1!Tabla dinámica1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Hoja1!$D$3:$D$4</c:f>
              <c:strCache>
                <c:ptCount val="1"/>
                <c:pt idx="0">
                  <c:v>PERFECTO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Hoja1!$C$5:$C$10</c:f>
              <c:strCache>
                <c:ptCount val="5"/>
                <c:pt idx="0">
                  <c:v>0-0,1</c:v>
                </c:pt>
                <c:pt idx="1">
                  <c:v>0,1-0,2</c:v>
                </c:pt>
                <c:pt idx="2">
                  <c:v>0,2-0,3</c:v>
                </c:pt>
                <c:pt idx="3">
                  <c:v>0,3-0,4</c:v>
                </c:pt>
                <c:pt idx="4">
                  <c:v>&gt;0,4</c:v>
                </c:pt>
              </c:strCache>
            </c:strRef>
          </c:cat>
          <c:val>
            <c:numRef>
              <c:f>Hoja1!$D$5:$D$10</c:f>
              <c:numCache>
                <c:formatCode>#,##0</c:formatCode>
                <c:ptCount val="5"/>
                <c:pt idx="0">
                  <c:v>411973</c:v>
                </c:pt>
                <c:pt idx="1">
                  <c:v>118439</c:v>
                </c:pt>
                <c:pt idx="2">
                  <c:v>20380</c:v>
                </c:pt>
                <c:pt idx="3">
                  <c:v>5154</c:v>
                </c:pt>
                <c:pt idx="4">
                  <c:v>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5-46DC-B697-41723C684AF5}"/>
            </c:ext>
          </c:extLst>
        </c:ser>
        <c:ser>
          <c:idx val="1"/>
          <c:order val="1"/>
          <c:tx>
            <c:strRef>
              <c:f>Hoja1!$E$3:$E$4</c:f>
              <c:strCache>
                <c:ptCount val="1"/>
                <c:pt idx="0">
                  <c:v>NO PERFECTO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Hoja1!$C$5:$C$10</c:f>
              <c:strCache>
                <c:ptCount val="5"/>
                <c:pt idx="0">
                  <c:v>0-0,1</c:v>
                </c:pt>
                <c:pt idx="1">
                  <c:v>0,1-0,2</c:v>
                </c:pt>
                <c:pt idx="2">
                  <c:v>0,2-0,3</c:v>
                </c:pt>
                <c:pt idx="3">
                  <c:v>0,3-0,4</c:v>
                </c:pt>
                <c:pt idx="4">
                  <c:v>&gt;0,4</c:v>
                </c:pt>
              </c:strCache>
            </c:strRef>
          </c:cat>
          <c:val>
            <c:numRef>
              <c:f>Hoja1!$E$5:$E$10</c:f>
              <c:numCache>
                <c:formatCode>#,##0</c:formatCode>
                <c:ptCount val="5"/>
                <c:pt idx="0">
                  <c:v>41626</c:v>
                </c:pt>
                <c:pt idx="1">
                  <c:v>28942</c:v>
                </c:pt>
                <c:pt idx="2">
                  <c:v>5404</c:v>
                </c:pt>
                <c:pt idx="3">
                  <c:v>1377</c:v>
                </c:pt>
                <c:pt idx="4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5-46DC-B697-41723C684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950224"/>
        <c:axId val="185947480"/>
      </c:barChart>
      <c:catAx>
        <c:axId val="185950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947480"/>
        <c:crosses val="autoZero"/>
        <c:auto val="1"/>
        <c:lblAlgn val="ctr"/>
        <c:lblOffset val="100"/>
        <c:noMultiLvlLbl val="0"/>
      </c:catAx>
      <c:valAx>
        <c:axId val="18594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 smtClean="0"/>
                  <a:t>COMPANIES</a:t>
                </a:r>
                <a:endParaRPr lang="en-US" sz="11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9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073725421193856"/>
          <c:y val="2.7450980392156862E-2"/>
          <c:w val="0.32763784415216252"/>
          <c:h val="5.9682115332400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371E5-0F04-4449-B3DA-DA6F8B4845D0}" type="doc">
      <dgm:prSet loTypeId="urn:microsoft.com/office/officeart/2005/8/layout/cycle4" loCatId="matrix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2626D1E9-1C43-4464-867A-D8D892EF7631}">
      <dgm:prSet phldrT="[Texto]" custT="1"/>
      <dgm:spPr>
        <a:xfrm rot="5400000">
          <a:off x="13989319" y="779760"/>
          <a:ext cx="5923447" cy="5923447"/>
        </a:xfrm>
      </dgm:spPr>
      <dgm:t>
        <a:bodyPr/>
        <a:lstStyle/>
        <a:p>
          <a:r>
            <a:rPr lang="es-ES_tradnl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BIGGER</a:t>
          </a:r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  </a:t>
          </a:r>
          <a:r>
            <a:rPr lang="es-ES_tradnl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SAMPLE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A1FB24CB-51C5-46D7-BB46-B0F3E9C95F1D}" type="parTrans" cxnId="{BC296422-1603-4E17-9BA0-4F180435AB86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E740BE-51AC-492D-9AFE-DCDB083CD1E0}" type="sibTrans" cxnId="{BC296422-1603-4E17-9BA0-4F180435AB86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D3BF1C-023B-44C5-BD39-77799C746479}">
      <dgm:prSet phldrT="[Texto]" custT="1"/>
      <dgm:spPr>
        <a:xfrm rot="10800000">
          <a:off x="13989319" y="6976808"/>
          <a:ext cx="5923447" cy="5923447"/>
        </a:xfrm>
      </dgm:spPr>
      <dgm:t>
        <a:bodyPr/>
        <a:lstStyle/>
        <a:p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</a:t>
          </a:r>
          <a:r>
            <a:rPr lang="es-ES_tradnl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SELECTION</a:t>
          </a:r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 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1DE54101-3936-4FB9-A13C-5BE496CDF343}" type="parTrans" cxnId="{D059C2D2-1823-4053-ADCB-8D83EE08ADB3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9C741-DCD8-4DDE-9882-D23ED0C545DF}" type="sibTrans" cxnId="{D059C2D2-1823-4053-ADCB-8D83EE08ADB3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062D4E-7399-4905-8214-1C10DF96A98D}">
      <dgm:prSet phldrT="[Texto]" custT="1"/>
      <dgm:spPr>
        <a:xfrm>
          <a:off x="15409799" y="9118377"/>
          <a:ext cx="12295239" cy="4377605"/>
        </a:xfrm>
      </dgm:spPr>
      <dgm:t>
        <a:bodyPr/>
        <a:lstStyle/>
        <a:p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Reduce the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complexity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of the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problem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by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eliminating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non-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significant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variables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for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the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business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and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dependent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variables.</a:t>
          </a:r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DD095A6B-BF5E-4291-A1CE-26A4F20B54B8}" type="parTrans" cxnId="{514E0F05-3AAD-4091-9352-4BE1CE43D4C3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0B51E-63D9-4FC3-AD93-98BD8782B105}" type="sibTrans" cxnId="{514E0F05-3AAD-4091-9352-4BE1CE43D4C3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8A9C8-78A4-41DF-A1F3-2A87D3F8A981}">
      <dgm:prSet phldrT="[Texto]" custT="1"/>
      <dgm:spPr>
        <a:xfrm rot="16200000">
          <a:off x="7792271" y="6976808"/>
          <a:ext cx="5923447" cy="5923447"/>
        </a:xfrm>
      </dgm:spPr>
      <dgm:t>
        <a:bodyPr/>
        <a:lstStyle/>
        <a:p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</a:t>
          </a:r>
          <a:r>
            <a:rPr lang="es-ES_tradnl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VALUES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E5BEFE37-EDA1-4607-81B9-D6EB80EA8FCF}" type="parTrans" cxnId="{9D9378A5-DD95-4D26-9DBA-5524E63A7D58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FC0C3-27E1-47EF-93FB-5BFE79287280}" type="sibTrans" cxnId="{9D9378A5-DD95-4D26-9DBA-5524E63A7D58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325636-D519-4C01-A0E0-DA551C53C4DE}">
      <dgm:prSet phldrT="[Texto]" custT="1"/>
      <dgm:spPr>
        <a:xfrm>
          <a:off x="2968389" y="9302411"/>
          <a:ext cx="11139904" cy="4377605"/>
        </a:xfrm>
      </dgm:spPr>
      <dgm:t>
        <a:bodyPr/>
        <a:lstStyle/>
        <a:p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Data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normalisation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(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avoid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distorsions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due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to Company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size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).</a:t>
          </a:r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0BDFD23C-E877-4CCE-8054-0866BD8A4504}" type="parTrans" cxnId="{3E939F6E-320E-4541-8274-E0FC5A0407BD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13129-93EE-4782-9852-3EE1993827E1}" type="sibTrans" cxnId="{3E939F6E-320E-4541-8274-E0FC5A0407BD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AF0DC-327C-4F00-998A-E65E03077074}">
      <dgm:prSet phldrT="[Texto]" custT="1"/>
      <dgm:spPr>
        <a:xfrm>
          <a:off x="15326406" y="0"/>
          <a:ext cx="12378632" cy="4377605"/>
        </a:xfrm>
      </dgm:spPr>
      <dgm:t>
        <a:bodyPr/>
        <a:lstStyle/>
        <a:p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More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accounting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exercises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974B4971-DCD6-47E0-A249-259F77D7B1A3}" type="parTrans" cxnId="{59D4AAE8-84C1-4CE8-BEDF-C6A29BCD0459}">
      <dgm:prSet/>
      <dgm:spPr/>
      <dgm:t>
        <a:bodyPr/>
        <a:lstStyle/>
        <a:p>
          <a:endParaRPr lang="es-ES_tradnl"/>
        </a:p>
      </dgm:t>
    </dgm:pt>
    <dgm:pt modelId="{059F1C29-48C1-43BE-A90B-665FE890A00B}" type="sibTrans" cxnId="{59D4AAE8-84C1-4CE8-BEDF-C6A29BCD0459}">
      <dgm:prSet/>
      <dgm:spPr/>
      <dgm:t>
        <a:bodyPr/>
        <a:lstStyle/>
        <a:p>
          <a:endParaRPr lang="es-ES_tradnl"/>
        </a:p>
      </dgm:t>
    </dgm:pt>
    <dgm:pt modelId="{B409A762-81D8-417E-A655-19269708B4C8}">
      <dgm:prSet phldrT="[Texto]" custT="1"/>
      <dgm:spPr>
        <a:xfrm>
          <a:off x="15326406" y="0"/>
          <a:ext cx="12378632" cy="4377605"/>
        </a:xfrm>
      </dgm:spPr>
      <dgm:t>
        <a:bodyPr/>
        <a:lstStyle/>
        <a:p>
          <a:endParaRPr lang="es-ES_tradnl" sz="11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1916DC9D-7049-4624-A293-E089F6BF6EB4}" type="parTrans" cxnId="{360CAC2B-B0B6-484C-A01C-B39854756927}">
      <dgm:prSet/>
      <dgm:spPr/>
      <dgm:t>
        <a:bodyPr/>
        <a:lstStyle/>
        <a:p>
          <a:endParaRPr lang="es-ES_tradnl"/>
        </a:p>
      </dgm:t>
    </dgm:pt>
    <dgm:pt modelId="{B2AE0BAE-9131-4BAE-A21A-809454ADE24F}" type="sibTrans" cxnId="{360CAC2B-B0B6-484C-A01C-B39854756927}">
      <dgm:prSet/>
      <dgm:spPr/>
      <dgm:t>
        <a:bodyPr/>
        <a:lstStyle/>
        <a:p>
          <a:endParaRPr lang="es-ES_tradnl"/>
        </a:p>
      </dgm:t>
    </dgm:pt>
    <dgm:pt modelId="{D321040F-58CE-46D1-B998-A361B807E5F8}">
      <dgm:prSet phldrT="[Texto]" custT="1"/>
      <dgm:spPr>
        <a:xfrm>
          <a:off x="2968389" y="9302411"/>
          <a:ext cx="11139904" cy="4377605"/>
        </a:xfrm>
      </dgm:spPr>
      <dgm:t>
        <a:bodyPr/>
        <a:lstStyle/>
        <a:p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Distinguish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between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uninformed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values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and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zeros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2C9FD586-CA2D-4932-A841-F4B6AEDB8F87}" type="parTrans" cxnId="{52984E65-EFD8-406B-8080-E11E3E530BB2}">
      <dgm:prSet/>
      <dgm:spPr/>
      <dgm:t>
        <a:bodyPr/>
        <a:lstStyle/>
        <a:p>
          <a:endParaRPr lang="es-ES"/>
        </a:p>
      </dgm:t>
    </dgm:pt>
    <dgm:pt modelId="{E0BB8281-1CA1-49C3-8A63-B8709C745E97}" type="sibTrans" cxnId="{52984E65-EFD8-406B-8080-E11E3E530BB2}">
      <dgm:prSet/>
      <dgm:spPr/>
      <dgm:t>
        <a:bodyPr/>
        <a:lstStyle/>
        <a:p>
          <a:endParaRPr lang="es-ES"/>
        </a:p>
      </dgm:t>
    </dgm:pt>
    <dgm:pt modelId="{BFDB33B2-DCFC-40C2-8B4F-4044E6007ABF}">
      <dgm:prSet phldrT="[Texto]" custT="1"/>
      <dgm:spPr>
        <a:xfrm>
          <a:off x="15326406" y="0"/>
          <a:ext cx="12378632" cy="4377605"/>
        </a:xfrm>
      </dgm:spPr>
      <dgm:t>
        <a:bodyPr/>
        <a:lstStyle/>
        <a:p>
          <a:endParaRPr lang="es-ES_tradnl" sz="1100" b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04358BBB-E9CF-4276-B052-73D923CB8870}" type="parTrans" cxnId="{62E81A0E-6535-4DC5-8F63-2ABF837DCB77}">
      <dgm:prSet/>
      <dgm:spPr/>
      <dgm:t>
        <a:bodyPr/>
        <a:lstStyle/>
        <a:p>
          <a:endParaRPr lang="es-ES"/>
        </a:p>
      </dgm:t>
    </dgm:pt>
    <dgm:pt modelId="{9A4DE4EE-01DC-4AFB-97BE-960421363659}" type="sibTrans" cxnId="{62E81A0E-6535-4DC5-8F63-2ABF837DCB77}">
      <dgm:prSet/>
      <dgm:spPr/>
      <dgm:t>
        <a:bodyPr/>
        <a:lstStyle/>
        <a:p>
          <a:endParaRPr lang="es-ES"/>
        </a:p>
      </dgm:t>
    </dgm:pt>
    <dgm:pt modelId="{0AA33455-E14C-42B4-8190-D0FB0AEA7270}">
      <dgm:prSet phldrT="[Texto]" custT="1"/>
      <dgm:spPr>
        <a:xfrm>
          <a:off x="7792271" y="779760"/>
          <a:ext cx="5923447" cy="5923447"/>
        </a:xfrm>
      </dgm:spPr>
      <dgm:t>
        <a:bodyPr/>
        <a:lstStyle/>
        <a:p>
          <a:pPr algn="r"/>
          <a:r>
            <a:rPr lang="es-ES_tradnl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EXPERT</a:t>
          </a:r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 </a:t>
          </a:r>
          <a:r>
            <a:rPr lang="es-ES_tradnl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KNOWLEDGE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981BBE5A-8733-4C96-BDE6-7F7768C5E64F}" type="parTrans" cxnId="{C998423D-1E1D-4B68-8B09-A607A96CC591}">
      <dgm:prSet/>
      <dgm:spPr/>
      <dgm:t>
        <a:bodyPr/>
        <a:lstStyle/>
        <a:p>
          <a:endParaRPr lang="es-ES"/>
        </a:p>
      </dgm:t>
    </dgm:pt>
    <dgm:pt modelId="{1ABFE6E3-E4C5-4E00-A854-306CA7FD7E0F}" type="sibTrans" cxnId="{C998423D-1E1D-4B68-8B09-A607A96CC591}">
      <dgm:prSet/>
      <dgm:spPr/>
      <dgm:t>
        <a:bodyPr/>
        <a:lstStyle/>
        <a:p>
          <a:endParaRPr lang="es-ES"/>
        </a:p>
      </dgm:t>
    </dgm:pt>
    <dgm:pt modelId="{B5060120-AADB-46B5-A03B-3B3EAEAD69D8}">
      <dgm:prSet phldrT="[Texto]" custT="1"/>
      <dgm:spPr>
        <a:xfrm>
          <a:off x="1951287" y="0"/>
          <a:ext cx="13174108" cy="4377605"/>
        </a:xfrm>
      </dgm:spPr>
      <dgm:t>
        <a:bodyPr anchor="ctr"/>
        <a:lstStyle/>
        <a:p>
          <a:r>
            <a:rPr lang="es-ES_tradnl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The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need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to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include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accounting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experts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’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knowledge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in the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design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of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algorithms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ED91737D-012F-496B-9EB1-A7BBFD7A59CF}" type="parTrans" cxnId="{888CD7FE-5F87-40C5-8019-C675B7D4F4DD}">
      <dgm:prSet/>
      <dgm:spPr/>
      <dgm:t>
        <a:bodyPr/>
        <a:lstStyle/>
        <a:p>
          <a:endParaRPr lang="es-ES"/>
        </a:p>
      </dgm:t>
    </dgm:pt>
    <dgm:pt modelId="{6B7FDFA0-6901-46B2-9D65-B1387FCA3264}" type="sibTrans" cxnId="{888CD7FE-5F87-40C5-8019-C675B7D4F4DD}">
      <dgm:prSet/>
      <dgm:spPr/>
      <dgm:t>
        <a:bodyPr/>
        <a:lstStyle/>
        <a:p>
          <a:endParaRPr lang="es-ES"/>
        </a:p>
      </dgm:t>
    </dgm:pt>
    <dgm:pt modelId="{B352BAF9-2368-40BF-8374-D9287007EB23}">
      <dgm:prSet phldrT="[Texto]" custT="1"/>
      <dgm:spPr>
        <a:xfrm>
          <a:off x="15326406" y="0"/>
          <a:ext cx="12378632" cy="4377605"/>
        </a:xfrm>
      </dgm:spPr>
      <dgm:t>
        <a:bodyPr/>
        <a:lstStyle/>
        <a:p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More </a:t>
          </a:r>
          <a:r>
            <a:rPr lang="es-ES_tradnl" sz="1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companies</a:t>
          </a:r>
          <a:r>
            <a:rPr lang="es-ES_tradnl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F89D62C-8EB6-4FC5-91B3-00D9CF966490}" type="sibTrans" cxnId="{1D5E5255-6442-45EE-ADD2-76A4DDEFDB39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4E4A3A-1DF4-409C-A42E-C716353FD05B}" type="parTrans" cxnId="{1D5E5255-6442-45EE-ADD2-76A4DDEFDB39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95418-AD62-4263-A1BA-EE714401B919}">
      <dgm:prSet phldrT="[Texto]" custT="1"/>
      <dgm:spPr>
        <a:xfrm>
          <a:off x="1951287" y="0"/>
          <a:ext cx="13174108" cy="4377605"/>
        </a:xfrm>
      </dgm:spPr>
      <dgm:t>
        <a:bodyPr anchor="ctr"/>
        <a:lstStyle/>
        <a:p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B2089B03-877F-4704-A72B-8A6BA4B37AE5}" type="parTrans" cxnId="{9764854C-7C72-4B8F-9535-0595A5B461EC}">
      <dgm:prSet/>
      <dgm:spPr/>
      <dgm:t>
        <a:bodyPr/>
        <a:lstStyle/>
        <a:p>
          <a:endParaRPr lang="es-ES"/>
        </a:p>
      </dgm:t>
    </dgm:pt>
    <dgm:pt modelId="{B864B690-3544-44A3-9D2D-8D9FFB22C9DD}" type="sibTrans" cxnId="{9764854C-7C72-4B8F-9535-0595A5B461EC}">
      <dgm:prSet/>
      <dgm:spPr/>
      <dgm:t>
        <a:bodyPr/>
        <a:lstStyle/>
        <a:p>
          <a:endParaRPr lang="es-ES"/>
        </a:p>
      </dgm:t>
    </dgm:pt>
    <dgm:pt modelId="{11E4A350-5E1C-40FA-9651-362720B53EDF}">
      <dgm:prSet phldrT="[Texto]" custT="1"/>
      <dgm:spPr>
        <a:xfrm>
          <a:off x="1951287" y="0"/>
          <a:ext cx="13174108" cy="4377605"/>
        </a:xfrm>
      </dgm:spPr>
      <dgm:t>
        <a:bodyPr anchor="ctr"/>
        <a:lstStyle/>
        <a:p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64F5A7F7-9304-4285-B5B0-835BC580CC22}" type="parTrans" cxnId="{057A0768-1BD3-498B-B37D-B76D13418857}">
      <dgm:prSet/>
      <dgm:spPr/>
      <dgm:t>
        <a:bodyPr/>
        <a:lstStyle/>
        <a:p>
          <a:endParaRPr lang="es-ES"/>
        </a:p>
      </dgm:t>
    </dgm:pt>
    <dgm:pt modelId="{0DCF9EF5-FA01-449F-8227-66A1EB0E983A}" type="sibTrans" cxnId="{057A0768-1BD3-498B-B37D-B76D13418857}">
      <dgm:prSet/>
      <dgm:spPr/>
      <dgm:t>
        <a:bodyPr/>
        <a:lstStyle/>
        <a:p>
          <a:endParaRPr lang="es-ES"/>
        </a:p>
      </dgm:t>
    </dgm:pt>
    <dgm:pt modelId="{AF2D54FB-5ED8-449A-B439-CC9D685A1735}">
      <dgm:prSet phldrT="[Texto]" custT="1"/>
      <dgm:spPr>
        <a:xfrm>
          <a:off x="2968389" y="9302411"/>
          <a:ext cx="11139904" cy="4377605"/>
        </a:xfrm>
      </dgm:spPr>
      <dgm:t>
        <a:bodyPr/>
        <a:lstStyle/>
        <a:p>
          <a:endParaRPr lang="es-ES_tradnl" sz="1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ADF56FF7-32F1-4A2E-BA49-933271A3C478}" type="parTrans" cxnId="{EEA748F9-0810-4216-A384-099E96AC1093}">
      <dgm:prSet/>
      <dgm:spPr/>
      <dgm:t>
        <a:bodyPr/>
        <a:lstStyle/>
        <a:p>
          <a:endParaRPr lang="es-ES"/>
        </a:p>
      </dgm:t>
    </dgm:pt>
    <dgm:pt modelId="{E7F4BF09-4281-4369-B983-71CC2AF55CA7}" type="sibTrans" cxnId="{EEA748F9-0810-4216-A384-099E96AC1093}">
      <dgm:prSet/>
      <dgm:spPr/>
      <dgm:t>
        <a:bodyPr/>
        <a:lstStyle/>
        <a:p>
          <a:endParaRPr lang="es-ES"/>
        </a:p>
      </dgm:t>
    </dgm:pt>
    <dgm:pt modelId="{53FE4E8A-1E74-4061-89F7-781F615ABEE6}" type="pres">
      <dgm:prSet presAssocID="{26A371E5-0F04-4449-B3DA-DA6F8B4845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750F75-9CC6-4B09-A8D6-4065486340E9}" type="pres">
      <dgm:prSet presAssocID="{26A371E5-0F04-4449-B3DA-DA6F8B4845D0}" presName="children" presStyleCnt="0"/>
      <dgm:spPr/>
      <dgm:t>
        <a:bodyPr/>
        <a:lstStyle/>
        <a:p>
          <a:endParaRPr lang="es-ES"/>
        </a:p>
      </dgm:t>
    </dgm:pt>
    <dgm:pt modelId="{965308FA-B0FE-4D88-BA13-B332BFAFE744}" type="pres">
      <dgm:prSet presAssocID="{26A371E5-0F04-4449-B3DA-DA6F8B4845D0}" presName="child1group" presStyleCnt="0"/>
      <dgm:spPr/>
      <dgm:t>
        <a:bodyPr/>
        <a:lstStyle/>
        <a:p>
          <a:endParaRPr lang="es-ES"/>
        </a:p>
      </dgm:t>
    </dgm:pt>
    <dgm:pt modelId="{FAF4B2D7-50EC-4CDC-8D20-D91D20C3087F}" type="pres">
      <dgm:prSet presAssocID="{26A371E5-0F04-4449-B3DA-DA6F8B4845D0}" presName="child1" presStyleLbl="bgAcc1" presStyleIdx="0" presStyleCnt="4" custScaleX="138212" custScaleY="99721" custLinFactNeighborX="-7362" custLinFactNeighborY="2238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BE3D7E9-31AF-451F-B092-72D77054C781}" type="pres">
      <dgm:prSet presAssocID="{26A371E5-0F04-4449-B3DA-DA6F8B4845D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9815FD-EBCF-4582-90FA-5A473F675614}" type="pres">
      <dgm:prSet presAssocID="{26A371E5-0F04-4449-B3DA-DA6F8B4845D0}" presName="child2group" presStyleCnt="0"/>
      <dgm:spPr/>
      <dgm:t>
        <a:bodyPr/>
        <a:lstStyle/>
        <a:p>
          <a:endParaRPr lang="es-ES"/>
        </a:p>
      </dgm:t>
    </dgm:pt>
    <dgm:pt modelId="{0BEFE4D0-43CD-47CF-8ED6-5EB26D4C222A}" type="pres">
      <dgm:prSet presAssocID="{26A371E5-0F04-4449-B3DA-DA6F8B4845D0}" presName="child2" presStyleLbl="bgAcc1" presStyleIdx="1" presStyleCnt="4" custScaleX="135284" custLinFactNeighborX="15432" custLinFactNeighborY="2671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BAE77453-900C-4901-9827-93CA7F00D0CE}" type="pres">
      <dgm:prSet presAssocID="{26A371E5-0F04-4449-B3DA-DA6F8B4845D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E4C2B-B3C7-4F04-B1A7-9C6C71150D36}" type="pres">
      <dgm:prSet presAssocID="{26A371E5-0F04-4449-B3DA-DA6F8B4845D0}" presName="child3group" presStyleCnt="0"/>
      <dgm:spPr/>
      <dgm:t>
        <a:bodyPr/>
        <a:lstStyle/>
        <a:p>
          <a:endParaRPr lang="es-ES"/>
        </a:p>
      </dgm:t>
    </dgm:pt>
    <dgm:pt modelId="{FABEE281-6979-41A1-910B-75CEEC680957}" type="pres">
      <dgm:prSet presAssocID="{26A371E5-0F04-4449-B3DA-DA6F8B4845D0}" presName="child3" presStyleLbl="bgAcc1" presStyleIdx="2" presStyleCnt="4" custScaleX="143901" custScaleY="92719" custLinFactNeighborX="18481" custLinFactNeighborY="-188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2127F859-01A5-41A8-9E23-A2C13AC8C93A}" type="pres">
      <dgm:prSet presAssocID="{26A371E5-0F04-4449-B3DA-DA6F8B4845D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F5B42-C6DA-4C15-9C80-4E39CAAA582E}" type="pres">
      <dgm:prSet presAssocID="{26A371E5-0F04-4449-B3DA-DA6F8B4845D0}" presName="child4group" presStyleCnt="0"/>
      <dgm:spPr/>
      <dgm:t>
        <a:bodyPr/>
        <a:lstStyle/>
        <a:p>
          <a:endParaRPr lang="es-ES"/>
        </a:p>
      </dgm:t>
    </dgm:pt>
    <dgm:pt modelId="{735490D3-70AB-4E50-8A70-6AFF50284A24}" type="pres">
      <dgm:prSet presAssocID="{26A371E5-0F04-4449-B3DA-DA6F8B4845D0}" presName="child4" presStyleLbl="bgAcc1" presStyleIdx="3" presStyleCnt="4" custScaleX="139865" custScaleY="100000" custLinFactNeighborX="-7523" custLinFactNeighborY="-289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CF1F143-3892-4010-9C61-2C02E7593C2E}" type="pres">
      <dgm:prSet presAssocID="{26A371E5-0F04-4449-B3DA-DA6F8B4845D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5CDA6-CF2C-4926-A069-EBABB00FA95A}" type="pres">
      <dgm:prSet presAssocID="{26A371E5-0F04-4449-B3DA-DA6F8B4845D0}" presName="childPlaceholder" presStyleCnt="0"/>
      <dgm:spPr/>
      <dgm:t>
        <a:bodyPr/>
        <a:lstStyle/>
        <a:p>
          <a:endParaRPr lang="es-ES"/>
        </a:p>
      </dgm:t>
    </dgm:pt>
    <dgm:pt modelId="{399A6190-4BD9-4D17-B75F-06D285A4EA24}" type="pres">
      <dgm:prSet presAssocID="{26A371E5-0F04-4449-B3DA-DA6F8B4845D0}" presName="circle" presStyleCnt="0"/>
      <dgm:spPr/>
      <dgm:t>
        <a:bodyPr/>
        <a:lstStyle/>
        <a:p>
          <a:endParaRPr lang="es-ES"/>
        </a:p>
      </dgm:t>
    </dgm:pt>
    <dgm:pt modelId="{F40933CE-263E-4E88-9D4B-28D12DF986B9}" type="pres">
      <dgm:prSet presAssocID="{26A371E5-0F04-4449-B3DA-DA6F8B4845D0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1DEE5DF1-566C-4B41-88FB-DA4FFB46755F}" type="pres">
      <dgm:prSet presAssocID="{26A371E5-0F04-4449-B3DA-DA6F8B4845D0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A11BC5D4-D3D3-4329-A698-71F26F4AADC1}" type="pres">
      <dgm:prSet presAssocID="{26A371E5-0F04-4449-B3DA-DA6F8B4845D0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046067B3-2EF0-44BD-90D0-73A875D58880}" type="pres">
      <dgm:prSet presAssocID="{26A371E5-0F04-4449-B3DA-DA6F8B4845D0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1F83024D-B51F-47AB-8E53-26966BB282E9}" type="pres">
      <dgm:prSet presAssocID="{26A371E5-0F04-4449-B3DA-DA6F8B4845D0}" presName="quadrantPlaceholder" presStyleCnt="0"/>
      <dgm:spPr/>
      <dgm:t>
        <a:bodyPr/>
        <a:lstStyle/>
        <a:p>
          <a:endParaRPr lang="es-ES"/>
        </a:p>
      </dgm:t>
    </dgm:pt>
    <dgm:pt modelId="{3DDF9FC0-270B-49BD-8EDB-AE5526F2200E}" type="pres">
      <dgm:prSet presAssocID="{26A371E5-0F04-4449-B3DA-DA6F8B4845D0}" presName="center1" presStyleLbl="fgShp" presStyleIdx="0" presStyleCnt="2"/>
      <dgm:spPr>
        <a:xfrm>
          <a:off x="12829938" y="5608806"/>
          <a:ext cx="2045162" cy="1778402"/>
        </a:xfrm>
        <a:prstGeom prst="circularArrow">
          <a:avLst/>
        </a:prstGeom>
      </dgm:spPr>
      <dgm:t>
        <a:bodyPr/>
        <a:lstStyle/>
        <a:p>
          <a:endParaRPr lang="es-ES"/>
        </a:p>
      </dgm:t>
    </dgm:pt>
    <dgm:pt modelId="{49EBDED2-D77B-4B74-81FD-D49A547FA1CA}" type="pres">
      <dgm:prSet presAssocID="{26A371E5-0F04-4449-B3DA-DA6F8B4845D0}" presName="center2" presStyleLbl="fgShp" presStyleIdx="1" presStyleCnt="2"/>
      <dgm:spPr>
        <a:xfrm rot="10800000">
          <a:off x="12829938" y="6292807"/>
          <a:ext cx="2045162" cy="1778402"/>
        </a:xfrm>
        <a:prstGeom prst="circularArrow">
          <a:avLst/>
        </a:prstGeom>
      </dgm:spPr>
      <dgm:t>
        <a:bodyPr/>
        <a:lstStyle/>
        <a:p>
          <a:endParaRPr lang="es-ES"/>
        </a:p>
      </dgm:t>
    </dgm:pt>
  </dgm:ptLst>
  <dgm:cxnLst>
    <dgm:cxn modelId="{C998423D-1E1D-4B68-8B09-A607A96CC591}" srcId="{26A371E5-0F04-4449-B3DA-DA6F8B4845D0}" destId="{0AA33455-E14C-42B4-8190-D0FB0AEA7270}" srcOrd="3" destOrd="0" parTransId="{981BBE5A-8733-4C96-BDE6-7F7768C5E64F}" sibTransId="{1ABFE6E3-E4C5-4E00-A854-306CA7FD7E0F}"/>
    <dgm:cxn modelId="{866ABF98-6747-4113-8CC8-76BA086D1FC4}" type="presOf" srcId="{B409A762-81D8-417E-A655-19269708B4C8}" destId="{8BE3D7E9-31AF-451F-B092-72D77054C781}" srcOrd="1" destOrd="0" presId="urn:microsoft.com/office/officeart/2005/8/layout/cycle4"/>
    <dgm:cxn modelId="{057A0768-1BD3-498B-B37D-B76D13418857}" srcId="{0AA33455-E14C-42B4-8190-D0FB0AEA7270}" destId="{11E4A350-5E1C-40FA-9651-362720B53EDF}" srcOrd="1" destOrd="0" parTransId="{64F5A7F7-9304-4285-B5B0-835BC580CC22}" sibTransId="{0DCF9EF5-FA01-449F-8227-66A1EB0E983A}"/>
    <dgm:cxn modelId="{D827D621-B6D5-4C77-9E59-D65BDCB0548C}" type="presOf" srcId="{11E4A350-5E1C-40FA-9651-362720B53EDF}" destId="{DCF1F143-3892-4010-9C61-2C02E7593C2E}" srcOrd="1" destOrd="1" presId="urn:microsoft.com/office/officeart/2005/8/layout/cycle4"/>
    <dgm:cxn modelId="{71298D29-57BB-457E-9DF5-F759CC04CF77}" type="presOf" srcId="{D321040F-58CE-46D1-B998-A361B807E5F8}" destId="{FABEE281-6979-41A1-910B-75CEEC680957}" srcOrd="0" destOrd="2" presId="urn:microsoft.com/office/officeart/2005/8/layout/cycle4"/>
    <dgm:cxn modelId="{38A09632-10CE-4B3F-B438-D8E60CC4999C}" type="presOf" srcId="{B5060120-AADB-46B5-A03B-3B3EAEAD69D8}" destId="{DCF1F143-3892-4010-9C61-2C02E7593C2E}" srcOrd="1" destOrd="0" presId="urn:microsoft.com/office/officeart/2005/8/layout/cycle4"/>
    <dgm:cxn modelId="{84FA0817-37A4-4D0F-B28B-4F1B4B75CA1E}" type="presOf" srcId="{E9BAF0DC-327C-4F00-998A-E65E03077074}" destId="{8BE3D7E9-31AF-451F-B092-72D77054C781}" srcOrd="1" destOrd="3" presId="urn:microsoft.com/office/officeart/2005/8/layout/cycle4"/>
    <dgm:cxn modelId="{A3BDBBC7-3713-4E32-8320-B8795A27FDCD}" type="presOf" srcId="{8F062D4E-7399-4905-8214-1C10DF96A98D}" destId="{BAE77453-900C-4901-9827-93CA7F00D0CE}" srcOrd="1" destOrd="0" presId="urn:microsoft.com/office/officeart/2005/8/layout/cycle4"/>
    <dgm:cxn modelId="{52984E65-EFD8-406B-8080-E11E3E530BB2}" srcId="{5F78A9C8-78A4-41DF-A1F3-2A87D3F8A981}" destId="{D321040F-58CE-46D1-B998-A361B807E5F8}" srcOrd="2" destOrd="0" parTransId="{2C9FD586-CA2D-4932-A841-F4B6AEDB8F87}" sibTransId="{E0BB8281-1CA1-49C3-8A63-B8709C745E97}"/>
    <dgm:cxn modelId="{514E0F05-3AAD-4091-9352-4BE1CE43D4C3}" srcId="{43D3BF1C-023B-44C5-BD39-77799C746479}" destId="{8F062D4E-7399-4905-8214-1C10DF96A98D}" srcOrd="0" destOrd="0" parTransId="{DD095A6B-BF5E-4291-A1CE-26A4F20B54B8}" sibTransId="{00D0B51E-63D9-4FC3-AD93-98BD8782B105}"/>
    <dgm:cxn modelId="{DAA452B1-6BC6-4E2A-851E-0ECF564B4AFB}" type="presOf" srcId="{0AA33455-E14C-42B4-8190-D0FB0AEA7270}" destId="{046067B3-2EF0-44BD-90D0-73A875D58880}" srcOrd="0" destOrd="0" presId="urn:microsoft.com/office/officeart/2005/8/layout/cycle4"/>
    <dgm:cxn modelId="{80F74886-9B1A-4415-B6DE-ECF5D7388C2D}" type="presOf" srcId="{63195418-AD62-4263-A1BA-EE714401B919}" destId="{DCF1F143-3892-4010-9C61-2C02E7593C2E}" srcOrd="1" destOrd="2" presId="urn:microsoft.com/office/officeart/2005/8/layout/cycle4"/>
    <dgm:cxn modelId="{36D0CEE7-4905-486B-8DC7-E364AF73006C}" type="presOf" srcId="{B352BAF9-2368-40BF-8374-D9287007EB23}" destId="{8BE3D7E9-31AF-451F-B092-72D77054C781}" srcOrd="1" destOrd="1" presId="urn:microsoft.com/office/officeart/2005/8/layout/cycle4"/>
    <dgm:cxn modelId="{3E9F6637-FFC1-40C7-8AD4-37A41A0F93F9}" type="presOf" srcId="{5F78A9C8-78A4-41DF-A1F3-2A87D3F8A981}" destId="{A11BC5D4-D3D3-4329-A698-71F26F4AADC1}" srcOrd="0" destOrd="0" presId="urn:microsoft.com/office/officeart/2005/8/layout/cycle4"/>
    <dgm:cxn modelId="{5631057F-79A2-4342-8B93-B6ED37D1489E}" type="presOf" srcId="{43D3BF1C-023B-44C5-BD39-77799C746479}" destId="{1DEE5DF1-566C-4B41-88FB-DA4FFB46755F}" srcOrd="0" destOrd="0" presId="urn:microsoft.com/office/officeart/2005/8/layout/cycle4"/>
    <dgm:cxn modelId="{7DAFEA03-F3E7-46F8-B9EF-800AC50E58AB}" type="presOf" srcId="{26A371E5-0F04-4449-B3DA-DA6F8B4845D0}" destId="{53FE4E8A-1E74-4061-89F7-781F615ABEE6}" srcOrd="0" destOrd="0" presId="urn:microsoft.com/office/officeart/2005/8/layout/cycle4"/>
    <dgm:cxn modelId="{41C50F6B-8FC0-4495-9255-D7AF2D9776A0}" type="presOf" srcId="{8F062D4E-7399-4905-8214-1C10DF96A98D}" destId="{0BEFE4D0-43CD-47CF-8ED6-5EB26D4C222A}" srcOrd="0" destOrd="0" presId="urn:microsoft.com/office/officeart/2005/8/layout/cycle4"/>
    <dgm:cxn modelId="{7979614D-71EB-4EC2-9E03-E081280EF470}" type="presOf" srcId="{AF2D54FB-5ED8-449A-B439-CC9D685A1735}" destId="{FABEE281-6979-41A1-910B-75CEEC680957}" srcOrd="0" destOrd="1" presId="urn:microsoft.com/office/officeart/2005/8/layout/cycle4"/>
    <dgm:cxn modelId="{3E939F6E-320E-4541-8274-E0FC5A0407BD}" srcId="{5F78A9C8-78A4-41DF-A1F3-2A87D3F8A981}" destId="{A5325636-D519-4C01-A0E0-DA551C53C4DE}" srcOrd="0" destOrd="0" parTransId="{0BDFD23C-E877-4CCE-8054-0866BD8A4504}" sibTransId="{96F13129-93EE-4782-9852-3EE1993827E1}"/>
    <dgm:cxn modelId="{62E81A0E-6535-4DC5-8F63-2ABF837DCB77}" srcId="{B409A762-81D8-417E-A655-19269708B4C8}" destId="{BFDB33B2-DCFC-40C2-8B4F-4044E6007ABF}" srcOrd="1" destOrd="0" parTransId="{04358BBB-E9CF-4276-B052-73D923CB8870}" sibTransId="{9A4DE4EE-01DC-4AFB-97BE-960421363659}"/>
    <dgm:cxn modelId="{7B09D770-37A5-490D-9994-7447FCFA9FF3}" type="presOf" srcId="{A5325636-D519-4C01-A0E0-DA551C53C4DE}" destId="{2127F859-01A5-41A8-9E23-A2C13AC8C93A}" srcOrd="1" destOrd="0" presId="urn:microsoft.com/office/officeart/2005/8/layout/cycle4"/>
    <dgm:cxn modelId="{41812B83-A1E7-44D1-B07E-9157BCD3FE04}" type="presOf" srcId="{AF2D54FB-5ED8-449A-B439-CC9D685A1735}" destId="{2127F859-01A5-41A8-9E23-A2C13AC8C93A}" srcOrd="1" destOrd="1" presId="urn:microsoft.com/office/officeart/2005/8/layout/cycle4"/>
    <dgm:cxn modelId="{59D4AAE8-84C1-4CE8-BEDF-C6A29BCD0459}" srcId="{B409A762-81D8-417E-A655-19269708B4C8}" destId="{E9BAF0DC-327C-4F00-998A-E65E03077074}" srcOrd="2" destOrd="0" parTransId="{974B4971-DCD6-47E0-A249-259F77D7B1A3}" sibTransId="{059F1C29-48C1-43BE-A90B-665FE890A00B}"/>
    <dgm:cxn modelId="{3A234904-F7F6-4940-9EC7-56D841046437}" type="presOf" srcId="{A5325636-D519-4C01-A0E0-DA551C53C4DE}" destId="{FABEE281-6979-41A1-910B-75CEEC680957}" srcOrd="0" destOrd="0" presId="urn:microsoft.com/office/officeart/2005/8/layout/cycle4"/>
    <dgm:cxn modelId="{84288256-85A9-4153-A27A-D305FB54229C}" type="presOf" srcId="{2626D1E9-1C43-4464-867A-D8D892EF7631}" destId="{F40933CE-263E-4E88-9D4B-28D12DF986B9}" srcOrd="0" destOrd="0" presId="urn:microsoft.com/office/officeart/2005/8/layout/cycle4"/>
    <dgm:cxn modelId="{1D5E5255-6442-45EE-ADD2-76A4DDEFDB39}" srcId="{B409A762-81D8-417E-A655-19269708B4C8}" destId="{B352BAF9-2368-40BF-8374-D9287007EB23}" srcOrd="0" destOrd="0" parTransId="{074E4A3A-1DF4-409C-A42E-C716353FD05B}" sibTransId="{CF89D62C-8EB6-4FC5-91B3-00D9CF966490}"/>
    <dgm:cxn modelId="{9764854C-7C72-4B8F-9535-0595A5B461EC}" srcId="{0AA33455-E14C-42B4-8190-D0FB0AEA7270}" destId="{63195418-AD62-4263-A1BA-EE714401B919}" srcOrd="2" destOrd="0" parTransId="{B2089B03-877F-4704-A72B-8A6BA4B37AE5}" sibTransId="{B864B690-3544-44A3-9D2D-8D9FFB22C9DD}"/>
    <dgm:cxn modelId="{EEA748F9-0810-4216-A384-099E96AC1093}" srcId="{5F78A9C8-78A4-41DF-A1F3-2A87D3F8A981}" destId="{AF2D54FB-5ED8-449A-B439-CC9D685A1735}" srcOrd="1" destOrd="0" parTransId="{ADF56FF7-32F1-4A2E-BA49-933271A3C478}" sibTransId="{E7F4BF09-4281-4369-B983-71CC2AF55CA7}"/>
    <dgm:cxn modelId="{9D9378A5-DD95-4D26-9DBA-5524E63A7D58}" srcId="{26A371E5-0F04-4449-B3DA-DA6F8B4845D0}" destId="{5F78A9C8-78A4-41DF-A1F3-2A87D3F8A981}" srcOrd="2" destOrd="0" parTransId="{E5BEFE37-EDA1-4607-81B9-D6EB80EA8FCF}" sibTransId="{D56FC0C3-27E1-47EF-93FB-5BFE79287280}"/>
    <dgm:cxn modelId="{747027ED-A9DD-4B86-9541-BCE6DCE75648}" type="presOf" srcId="{B352BAF9-2368-40BF-8374-D9287007EB23}" destId="{FAF4B2D7-50EC-4CDC-8D20-D91D20C3087F}" srcOrd="0" destOrd="1" presId="urn:microsoft.com/office/officeart/2005/8/layout/cycle4"/>
    <dgm:cxn modelId="{3976F476-4880-4288-BF0E-D4654254DE48}" type="presOf" srcId="{63195418-AD62-4263-A1BA-EE714401B919}" destId="{735490D3-70AB-4E50-8A70-6AFF50284A24}" srcOrd="0" destOrd="2" presId="urn:microsoft.com/office/officeart/2005/8/layout/cycle4"/>
    <dgm:cxn modelId="{1B5EFA53-9237-45AF-A8EE-50D9FFE76C0B}" type="presOf" srcId="{E9BAF0DC-327C-4F00-998A-E65E03077074}" destId="{FAF4B2D7-50EC-4CDC-8D20-D91D20C3087F}" srcOrd="0" destOrd="3" presId="urn:microsoft.com/office/officeart/2005/8/layout/cycle4"/>
    <dgm:cxn modelId="{D6579FD6-B20C-4063-94BA-85F70344247F}" type="presOf" srcId="{11E4A350-5E1C-40FA-9651-362720B53EDF}" destId="{735490D3-70AB-4E50-8A70-6AFF50284A24}" srcOrd="0" destOrd="1" presId="urn:microsoft.com/office/officeart/2005/8/layout/cycle4"/>
    <dgm:cxn modelId="{888CD7FE-5F87-40C5-8019-C675B7D4F4DD}" srcId="{0AA33455-E14C-42B4-8190-D0FB0AEA7270}" destId="{B5060120-AADB-46B5-A03B-3B3EAEAD69D8}" srcOrd="0" destOrd="0" parTransId="{ED91737D-012F-496B-9EB1-A7BBFD7A59CF}" sibTransId="{6B7FDFA0-6901-46B2-9D65-B1387FCA3264}"/>
    <dgm:cxn modelId="{1BAA4490-5578-46C7-98BE-5D286BD5919A}" type="presOf" srcId="{BFDB33B2-DCFC-40C2-8B4F-4044E6007ABF}" destId="{FAF4B2D7-50EC-4CDC-8D20-D91D20C3087F}" srcOrd="0" destOrd="2" presId="urn:microsoft.com/office/officeart/2005/8/layout/cycle4"/>
    <dgm:cxn modelId="{BC296422-1603-4E17-9BA0-4F180435AB86}" srcId="{26A371E5-0F04-4449-B3DA-DA6F8B4845D0}" destId="{2626D1E9-1C43-4464-867A-D8D892EF7631}" srcOrd="0" destOrd="0" parTransId="{A1FB24CB-51C5-46D7-BB46-B0F3E9C95F1D}" sibTransId="{47E740BE-51AC-492D-9AFE-DCDB083CD1E0}"/>
    <dgm:cxn modelId="{DDCF2631-6EE7-42AC-8E92-3FB19D58220F}" type="presOf" srcId="{BFDB33B2-DCFC-40C2-8B4F-4044E6007ABF}" destId="{8BE3D7E9-31AF-451F-B092-72D77054C781}" srcOrd="1" destOrd="2" presId="urn:microsoft.com/office/officeart/2005/8/layout/cycle4"/>
    <dgm:cxn modelId="{D059C2D2-1823-4053-ADCB-8D83EE08ADB3}" srcId="{26A371E5-0F04-4449-B3DA-DA6F8B4845D0}" destId="{43D3BF1C-023B-44C5-BD39-77799C746479}" srcOrd="1" destOrd="0" parTransId="{1DE54101-3936-4FB9-A13C-5BE496CDF343}" sibTransId="{7789C741-DCD8-4DDE-9882-D23ED0C545DF}"/>
    <dgm:cxn modelId="{360CAC2B-B0B6-484C-A01C-B39854756927}" srcId="{2626D1E9-1C43-4464-867A-D8D892EF7631}" destId="{B409A762-81D8-417E-A655-19269708B4C8}" srcOrd="0" destOrd="0" parTransId="{1916DC9D-7049-4624-A293-E089F6BF6EB4}" sibTransId="{B2AE0BAE-9131-4BAE-A21A-809454ADE24F}"/>
    <dgm:cxn modelId="{C7160C4F-3D21-42D9-BCC4-47828CEC890A}" type="presOf" srcId="{B5060120-AADB-46B5-A03B-3B3EAEAD69D8}" destId="{735490D3-70AB-4E50-8A70-6AFF50284A24}" srcOrd="0" destOrd="0" presId="urn:microsoft.com/office/officeart/2005/8/layout/cycle4"/>
    <dgm:cxn modelId="{1AD8F0E2-8102-4B5D-8829-9131B9293E7E}" type="presOf" srcId="{D321040F-58CE-46D1-B998-A361B807E5F8}" destId="{2127F859-01A5-41A8-9E23-A2C13AC8C93A}" srcOrd="1" destOrd="2" presId="urn:microsoft.com/office/officeart/2005/8/layout/cycle4"/>
    <dgm:cxn modelId="{8AB04256-2914-40CB-89B3-1381438B7430}" type="presOf" srcId="{B409A762-81D8-417E-A655-19269708B4C8}" destId="{FAF4B2D7-50EC-4CDC-8D20-D91D20C3087F}" srcOrd="0" destOrd="0" presId="urn:microsoft.com/office/officeart/2005/8/layout/cycle4"/>
    <dgm:cxn modelId="{2BED7FA4-BD37-4463-86F6-AF3796485AF1}" type="presParOf" srcId="{53FE4E8A-1E74-4061-89F7-781F615ABEE6}" destId="{6B750F75-9CC6-4B09-A8D6-4065486340E9}" srcOrd="0" destOrd="0" presId="urn:microsoft.com/office/officeart/2005/8/layout/cycle4"/>
    <dgm:cxn modelId="{AD0FA9D6-EB40-4559-A7AD-B1BCFFF759BB}" type="presParOf" srcId="{6B750F75-9CC6-4B09-A8D6-4065486340E9}" destId="{965308FA-B0FE-4D88-BA13-B332BFAFE744}" srcOrd="0" destOrd="0" presId="urn:microsoft.com/office/officeart/2005/8/layout/cycle4"/>
    <dgm:cxn modelId="{3D613092-64D7-4B54-B01B-3A1FCB054C1D}" type="presParOf" srcId="{965308FA-B0FE-4D88-BA13-B332BFAFE744}" destId="{FAF4B2D7-50EC-4CDC-8D20-D91D20C3087F}" srcOrd="0" destOrd="0" presId="urn:microsoft.com/office/officeart/2005/8/layout/cycle4"/>
    <dgm:cxn modelId="{8347F148-4147-4EA5-A458-990949A63BD2}" type="presParOf" srcId="{965308FA-B0FE-4D88-BA13-B332BFAFE744}" destId="{8BE3D7E9-31AF-451F-B092-72D77054C781}" srcOrd="1" destOrd="0" presId="urn:microsoft.com/office/officeart/2005/8/layout/cycle4"/>
    <dgm:cxn modelId="{5462086E-3829-46C4-A6ED-2BA425A2A03E}" type="presParOf" srcId="{6B750F75-9CC6-4B09-A8D6-4065486340E9}" destId="{AF9815FD-EBCF-4582-90FA-5A473F675614}" srcOrd="1" destOrd="0" presId="urn:microsoft.com/office/officeart/2005/8/layout/cycle4"/>
    <dgm:cxn modelId="{12AABFA7-186B-4F50-B4E4-B9F8B7859E8B}" type="presParOf" srcId="{AF9815FD-EBCF-4582-90FA-5A473F675614}" destId="{0BEFE4D0-43CD-47CF-8ED6-5EB26D4C222A}" srcOrd="0" destOrd="0" presId="urn:microsoft.com/office/officeart/2005/8/layout/cycle4"/>
    <dgm:cxn modelId="{600EDD8F-1689-4518-BAE2-49F91FFAB990}" type="presParOf" srcId="{AF9815FD-EBCF-4582-90FA-5A473F675614}" destId="{BAE77453-900C-4901-9827-93CA7F00D0CE}" srcOrd="1" destOrd="0" presId="urn:microsoft.com/office/officeart/2005/8/layout/cycle4"/>
    <dgm:cxn modelId="{9D09D2F3-1301-4E0C-A5B5-C1EA41B99581}" type="presParOf" srcId="{6B750F75-9CC6-4B09-A8D6-4065486340E9}" destId="{BECE4C2B-B3C7-4F04-B1A7-9C6C71150D36}" srcOrd="2" destOrd="0" presId="urn:microsoft.com/office/officeart/2005/8/layout/cycle4"/>
    <dgm:cxn modelId="{675FA3FD-F85F-4DC4-85C8-8821434DF233}" type="presParOf" srcId="{BECE4C2B-B3C7-4F04-B1A7-9C6C71150D36}" destId="{FABEE281-6979-41A1-910B-75CEEC680957}" srcOrd="0" destOrd="0" presId="urn:microsoft.com/office/officeart/2005/8/layout/cycle4"/>
    <dgm:cxn modelId="{AD44E35E-6468-4976-81C0-AE3411762805}" type="presParOf" srcId="{BECE4C2B-B3C7-4F04-B1A7-9C6C71150D36}" destId="{2127F859-01A5-41A8-9E23-A2C13AC8C93A}" srcOrd="1" destOrd="0" presId="urn:microsoft.com/office/officeart/2005/8/layout/cycle4"/>
    <dgm:cxn modelId="{CC81D27D-7A73-4E4C-A394-1A47C0B5EEBD}" type="presParOf" srcId="{6B750F75-9CC6-4B09-A8D6-4065486340E9}" destId="{80AF5B42-C6DA-4C15-9C80-4E39CAAA582E}" srcOrd="3" destOrd="0" presId="urn:microsoft.com/office/officeart/2005/8/layout/cycle4"/>
    <dgm:cxn modelId="{1A924E11-F987-4D1A-A058-9AED7BFD9DEB}" type="presParOf" srcId="{80AF5B42-C6DA-4C15-9C80-4E39CAAA582E}" destId="{735490D3-70AB-4E50-8A70-6AFF50284A24}" srcOrd="0" destOrd="0" presId="urn:microsoft.com/office/officeart/2005/8/layout/cycle4"/>
    <dgm:cxn modelId="{8C13AD72-7831-4EBA-93E4-0C1AE5698468}" type="presParOf" srcId="{80AF5B42-C6DA-4C15-9C80-4E39CAAA582E}" destId="{DCF1F143-3892-4010-9C61-2C02E7593C2E}" srcOrd="1" destOrd="0" presId="urn:microsoft.com/office/officeart/2005/8/layout/cycle4"/>
    <dgm:cxn modelId="{17DF08F2-94E9-4635-B59E-2698017CC687}" type="presParOf" srcId="{6B750F75-9CC6-4B09-A8D6-4065486340E9}" destId="{DAA5CDA6-CF2C-4926-A069-EBABB00FA95A}" srcOrd="4" destOrd="0" presId="urn:microsoft.com/office/officeart/2005/8/layout/cycle4"/>
    <dgm:cxn modelId="{AF0C3A73-F21F-4394-891D-F36567147897}" type="presParOf" srcId="{53FE4E8A-1E74-4061-89F7-781F615ABEE6}" destId="{399A6190-4BD9-4D17-B75F-06D285A4EA24}" srcOrd="1" destOrd="0" presId="urn:microsoft.com/office/officeart/2005/8/layout/cycle4"/>
    <dgm:cxn modelId="{28BF2970-BF10-44FE-BA43-6392E41A2FC8}" type="presParOf" srcId="{399A6190-4BD9-4D17-B75F-06D285A4EA24}" destId="{F40933CE-263E-4E88-9D4B-28D12DF986B9}" srcOrd="0" destOrd="0" presId="urn:microsoft.com/office/officeart/2005/8/layout/cycle4"/>
    <dgm:cxn modelId="{B7E0DC30-52B1-493B-B642-9354DE78122C}" type="presParOf" srcId="{399A6190-4BD9-4D17-B75F-06D285A4EA24}" destId="{1DEE5DF1-566C-4B41-88FB-DA4FFB46755F}" srcOrd="1" destOrd="0" presId="urn:microsoft.com/office/officeart/2005/8/layout/cycle4"/>
    <dgm:cxn modelId="{5C4A229C-5B83-400D-8CE5-3A913F5A468E}" type="presParOf" srcId="{399A6190-4BD9-4D17-B75F-06D285A4EA24}" destId="{A11BC5D4-D3D3-4329-A698-71F26F4AADC1}" srcOrd="2" destOrd="0" presId="urn:microsoft.com/office/officeart/2005/8/layout/cycle4"/>
    <dgm:cxn modelId="{84456033-620F-4F2F-B2CA-0E595A8E5C91}" type="presParOf" srcId="{399A6190-4BD9-4D17-B75F-06D285A4EA24}" destId="{046067B3-2EF0-44BD-90D0-73A875D58880}" srcOrd="3" destOrd="0" presId="urn:microsoft.com/office/officeart/2005/8/layout/cycle4"/>
    <dgm:cxn modelId="{3D324F75-B484-436F-B1A7-4BAE2BFED3D1}" type="presParOf" srcId="{399A6190-4BD9-4D17-B75F-06D285A4EA24}" destId="{1F83024D-B51F-47AB-8E53-26966BB282E9}" srcOrd="4" destOrd="0" presId="urn:microsoft.com/office/officeart/2005/8/layout/cycle4"/>
    <dgm:cxn modelId="{304F79D8-2488-4676-989E-7BD0213A7F62}" type="presParOf" srcId="{53FE4E8A-1E74-4061-89F7-781F615ABEE6}" destId="{3DDF9FC0-270B-49BD-8EDB-AE5526F2200E}" srcOrd="2" destOrd="0" presId="urn:microsoft.com/office/officeart/2005/8/layout/cycle4"/>
    <dgm:cxn modelId="{B139A726-7C6E-430B-AF43-02889B722B9D}" type="presParOf" srcId="{53FE4E8A-1E74-4061-89F7-781F615ABEE6}" destId="{49EBDED2-D77B-4B74-81FD-D49A547FA1C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371E5-0F04-4449-B3DA-DA6F8B4845D0}" type="doc">
      <dgm:prSet loTypeId="urn:microsoft.com/office/officeart/2005/8/layout/cycle4" loCatId="matrix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2626D1E9-1C43-4464-867A-D8D892EF7631}">
      <dgm:prSet phldrT="[Texto]" custT="1"/>
      <dgm:spPr>
        <a:xfrm rot="5400000">
          <a:off x="13989319" y="779760"/>
          <a:ext cx="5923447" cy="5923447"/>
        </a:xfrm>
        <a:solidFill>
          <a:srgbClr val="D6AB98"/>
        </a:solidFill>
        <a:ln>
          <a:noFill/>
        </a:ln>
      </dgm:spPr>
      <dgm:t>
        <a:bodyPr/>
        <a:lstStyle/>
        <a:p>
          <a:pPr algn="ctr"/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LARGER SAMPLE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A1FB24CB-51C5-46D7-BB46-B0F3E9C95F1D}" type="parTrans" cxnId="{BC296422-1603-4E17-9BA0-4F180435AB86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E740BE-51AC-492D-9AFE-DCDB083CD1E0}" type="sibTrans" cxnId="{BC296422-1603-4E17-9BA0-4F180435AB86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D3BF1C-023B-44C5-BD39-77799C746479}">
      <dgm:prSet phldrT="[Texto]" custT="1"/>
      <dgm:spPr>
        <a:xfrm rot="10800000">
          <a:off x="13989319" y="6976808"/>
          <a:ext cx="5923447" cy="5923447"/>
        </a:xfrm>
        <a:solidFill>
          <a:srgbClr val="C08062"/>
        </a:solidFill>
        <a:ln>
          <a:noFill/>
        </a:ln>
      </dgm:spPr>
      <dgm:t>
        <a:bodyPr/>
        <a:lstStyle/>
        <a:p>
          <a:pPr algn="ctr"/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SELECTION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1DE54101-3936-4FB9-A13C-5BE496CDF343}" type="parTrans" cxnId="{D059C2D2-1823-4053-ADCB-8D83EE08ADB3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9C741-DCD8-4DDE-9882-D23ED0C545DF}" type="sibTrans" cxnId="{D059C2D2-1823-4053-ADCB-8D83EE08ADB3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8A9C8-78A4-41DF-A1F3-2A87D3F8A981}">
      <dgm:prSet phldrT="[Texto]" custT="1"/>
      <dgm:spPr>
        <a:xfrm rot="16200000">
          <a:off x="7792271" y="6976808"/>
          <a:ext cx="5923447" cy="5923447"/>
        </a:xfrm>
        <a:solidFill>
          <a:srgbClr val="9A5B3D"/>
        </a:solidFill>
        <a:ln>
          <a:noFill/>
        </a:ln>
      </dgm:spPr>
      <dgm:t>
        <a:bodyPr/>
        <a:lstStyle/>
        <a:p>
          <a:pPr algn="ctr"/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VALUES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E5BEFE37-EDA1-4607-81B9-D6EB80EA8FCF}" type="parTrans" cxnId="{9D9378A5-DD95-4D26-9DBA-5524E63A7D58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FC0C3-27E1-47EF-93FB-5BFE79287280}" type="sibTrans" cxnId="{9D9378A5-DD95-4D26-9DBA-5524E63A7D58}">
      <dgm:prSet/>
      <dgm:spPr/>
      <dgm:t>
        <a:bodyPr/>
        <a:lstStyle/>
        <a:p>
          <a:endParaRPr lang="es-ES_tradn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33455-E14C-42B4-8190-D0FB0AEA7270}">
      <dgm:prSet phldrT="[Texto]" custT="1"/>
      <dgm:spPr>
        <a:xfrm>
          <a:off x="7792271" y="779760"/>
          <a:ext cx="5923447" cy="5923447"/>
        </a:xfrm>
        <a:solidFill>
          <a:srgbClr val="643C28"/>
        </a:solidFill>
        <a:ln>
          <a:noFill/>
        </a:ln>
      </dgm:spPr>
      <dgm:t>
        <a:bodyPr/>
        <a:lstStyle/>
        <a:p>
          <a:pPr algn="ctr"/>
          <a:r>
            <a: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EXPERT KNOWLEDGE</a:t>
          </a:r>
          <a:endParaRPr lang="es-ES_tradn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981BBE5A-8733-4C96-BDE6-7F7768C5E64F}" type="parTrans" cxnId="{C998423D-1E1D-4B68-8B09-A607A96CC591}">
      <dgm:prSet/>
      <dgm:spPr/>
      <dgm:t>
        <a:bodyPr/>
        <a:lstStyle/>
        <a:p>
          <a:endParaRPr lang="es-ES"/>
        </a:p>
      </dgm:t>
    </dgm:pt>
    <dgm:pt modelId="{1ABFE6E3-E4C5-4E00-A854-306CA7FD7E0F}" type="sibTrans" cxnId="{C998423D-1E1D-4B68-8B09-A607A96CC591}">
      <dgm:prSet/>
      <dgm:spPr/>
      <dgm:t>
        <a:bodyPr/>
        <a:lstStyle/>
        <a:p>
          <a:endParaRPr lang="es-ES"/>
        </a:p>
      </dgm:t>
    </dgm:pt>
    <dgm:pt modelId="{53FE4E8A-1E74-4061-89F7-781F615ABEE6}" type="pres">
      <dgm:prSet presAssocID="{26A371E5-0F04-4449-B3DA-DA6F8B4845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750F75-9CC6-4B09-A8D6-4065486340E9}" type="pres">
      <dgm:prSet presAssocID="{26A371E5-0F04-4449-B3DA-DA6F8B4845D0}" presName="children" presStyleCnt="0"/>
      <dgm:spPr/>
      <dgm:t>
        <a:bodyPr/>
        <a:lstStyle/>
        <a:p>
          <a:endParaRPr lang="es-ES"/>
        </a:p>
      </dgm:t>
    </dgm:pt>
    <dgm:pt modelId="{DAA5CDA6-CF2C-4926-A069-EBABB00FA95A}" type="pres">
      <dgm:prSet presAssocID="{26A371E5-0F04-4449-B3DA-DA6F8B4845D0}" presName="childPlaceholder" presStyleCnt="0"/>
      <dgm:spPr/>
      <dgm:t>
        <a:bodyPr/>
        <a:lstStyle/>
        <a:p>
          <a:endParaRPr lang="es-ES"/>
        </a:p>
      </dgm:t>
    </dgm:pt>
    <dgm:pt modelId="{399A6190-4BD9-4D17-B75F-06D285A4EA24}" type="pres">
      <dgm:prSet presAssocID="{26A371E5-0F04-4449-B3DA-DA6F8B4845D0}" presName="circle" presStyleCnt="0"/>
      <dgm:spPr/>
      <dgm:t>
        <a:bodyPr/>
        <a:lstStyle/>
        <a:p>
          <a:endParaRPr lang="es-ES"/>
        </a:p>
      </dgm:t>
    </dgm:pt>
    <dgm:pt modelId="{F40933CE-263E-4E88-9D4B-28D12DF986B9}" type="pres">
      <dgm:prSet presAssocID="{26A371E5-0F04-4449-B3DA-DA6F8B4845D0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1DEE5DF1-566C-4B41-88FB-DA4FFB46755F}" type="pres">
      <dgm:prSet presAssocID="{26A371E5-0F04-4449-B3DA-DA6F8B4845D0}" presName="quadrant2" presStyleLbl="node1" presStyleIdx="1" presStyleCnt="4" custLinFactNeighborX="368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A11BC5D4-D3D3-4329-A698-71F26F4AADC1}" type="pres">
      <dgm:prSet presAssocID="{26A371E5-0F04-4449-B3DA-DA6F8B4845D0}" presName="quadrant3" presStyleLbl="node1" presStyleIdx="2" presStyleCnt="4" custLinFactNeighborX="308" custLinFactNeighborY="308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046067B3-2EF0-44BD-90D0-73A875D58880}" type="pres">
      <dgm:prSet presAssocID="{26A371E5-0F04-4449-B3DA-DA6F8B4845D0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1F83024D-B51F-47AB-8E53-26966BB282E9}" type="pres">
      <dgm:prSet presAssocID="{26A371E5-0F04-4449-B3DA-DA6F8B4845D0}" presName="quadrantPlaceholder" presStyleCnt="0"/>
      <dgm:spPr/>
      <dgm:t>
        <a:bodyPr/>
        <a:lstStyle/>
        <a:p>
          <a:endParaRPr lang="es-ES"/>
        </a:p>
      </dgm:t>
    </dgm:pt>
    <dgm:pt modelId="{3DDF9FC0-270B-49BD-8EDB-AE5526F2200E}" type="pres">
      <dgm:prSet presAssocID="{26A371E5-0F04-4449-B3DA-DA6F8B4845D0}" presName="center1" presStyleLbl="fgShp" presStyleIdx="0" presStyleCnt="2"/>
      <dgm:spPr>
        <a:xfrm>
          <a:off x="12829938" y="5608806"/>
          <a:ext cx="2045162" cy="1778402"/>
        </a:xfrm>
        <a:prstGeom prst="circularArrow">
          <a:avLst/>
        </a:prstGeom>
      </dgm:spPr>
      <dgm:t>
        <a:bodyPr/>
        <a:lstStyle/>
        <a:p>
          <a:endParaRPr lang="es-ES"/>
        </a:p>
      </dgm:t>
    </dgm:pt>
    <dgm:pt modelId="{49EBDED2-D77B-4B74-81FD-D49A547FA1CA}" type="pres">
      <dgm:prSet presAssocID="{26A371E5-0F04-4449-B3DA-DA6F8B4845D0}" presName="center2" presStyleLbl="fgShp" presStyleIdx="1" presStyleCnt="2"/>
      <dgm:spPr>
        <a:xfrm rot="10800000">
          <a:off x="12829938" y="6292807"/>
          <a:ext cx="2045162" cy="1778402"/>
        </a:xfrm>
        <a:prstGeom prst="circularArrow">
          <a:avLst/>
        </a:prstGeom>
      </dgm:spPr>
      <dgm:t>
        <a:bodyPr/>
        <a:lstStyle/>
        <a:p>
          <a:endParaRPr lang="es-ES"/>
        </a:p>
      </dgm:t>
    </dgm:pt>
  </dgm:ptLst>
  <dgm:cxnLst>
    <dgm:cxn modelId="{D638C525-7D06-4535-8C6D-3B5C761A11C3}" type="presOf" srcId="{2626D1E9-1C43-4464-867A-D8D892EF7631}" destId="{F40933CE-263E-4E88-9D4B-28D12DF986B9}" srcOrd="0" destOrd="0" presId="urn:microsoft.com/office/officeart/2005/8/layout/cycle4"/>
    <dgm:cxn modelId="{C998423D-1E1D-4B68-8B09-A607A96CC591}" srcId="{26A371E5-0F04-4449-B3DA-DA6F8B4845D0}" destId="{0AA33455-E14C-42B4-8190-D0FB0AEA7270}" srcOrd="3" destOrd="0" parTransId="{981BBE5A-8733-4C96-BDE6-7F7768C5E64F}" sibTransId="{1ABFE6E3-E4C5-4E00-A854-306CA7FD7E0F}"/>
    <dgm:cxn modelId="{440A7BF6-CE8C-4F30-844E-514B4C169457}" type="presOf" srcId="{26A371E5-0F04-4449-B3DA-DA6F8B4845D0}" destId="{53FE4E8A-1E74-4061-89F7-781F615ABEE6}" srcOrd="0" destOrd="0" presId="urn:microsoft.com/office/officeart/2005/8/layout/cycle4"/>
    <dgm:cxn modelId="{37E73010-4997-4887-B36F-82E21DF85A9B}" type="presOf" srcId="{43D3BF1C-023B-44C5-BD39-77799C746479}" destId="{1DEE5DF1-566C-4B41-88FB-DA4FFB46755F}" srcOrd="0" destOrd="0" presId="urn:microsoft.com/office/officeart/2005/8/layout/cycle4"/>
    <dgm:cxn modelId="{D059C2D2-1823-4053-ADCB-8D83EE08ADB3}" srcId="{26A371E5-0F04-4449-B3DA-DA6F8B4845D0}" destId="{43D3BF1C-023B-44C5-BD39-77799C746479}" srcOrd="1" destOrd="0" parTransId="{1DE54101-3936-4FB9-A13C-5BE496CDF343}" sibTransId="{7789C741-DCD8-4DDE-9882-D23ED0C545DF}"/>
    <dgm:cxn modelId="{EF63D64A-0C45-4995-952B-981A41878A17}" type="presOf" srcId="{0AA33455-E14C-42B4-8190-D0FB0AEA7270}" destId="{046067B3-2EF0-44BD-90D0-73A875D58880}" srcOrd="0" destOrd="0" presId="urn:microsoft.com/office/officeart/2005/8/layout/cycle4"/>
    <dgm:cxn modelId="{9D9378A5-DD95-4D26-9DBA-5524E63A7D58}" srcId="{26A371E5-0F04-4449-B3DA-DA6F8B4845D0}" destId="{5F78A9C8-78A4-41DF-A1F3-2A87D3F8A981}" srcOrd="2" destOrd="0" parTransId="{E5BEFE37-EDA1-4607-81B9-D6EB80EA8FCF}" sibTransId="{D56FC0C3-27E1-47EF-93FB-5BFE79287280}"/>
    <dgm:cxn modelId="{32E835B1-9727-4327-8E19-E1D6DCBA2929}" type="presOf" srcId="{5F78A9C8-78A4-41DF-A1F3-2A87D3F8A981}" destId="{A11BC5D4-D3D3-4329-A698-71F26F4AADC1}" srcOrd="0" destOrd="0" presId="urn:microsoft.com/office/officeart/2005/8/layout/cycle4"/>
    <dgm:cxn modelId="{BC296422-1603-4E17-9BA0-4F180435AB86}" srcId="{26A371E5-0F04-4449-B3DA-DA6F8B4845D0}" destId="{2626D1E9-1C43-4464-867A-D8D892EF7631}" srcOrd="0" destOrd="0" parTransId="{A1FB24CB-51C5-46D7-BB46-B0F3E9C95F1D}" sibTransId="{47E740BE-51AC-492D-9AFE-DCDB083CD1E0}"/>
    <dgm:cxn modelId="{F9A38081-AAEB-40C8-8A21-60D20D250AB9}" type="presParOf" srcId="{53FE4E8A-1E74-4061-89F7-781F615ABEE6}" destId="{6B750F75-9CC6-4B09-A8D6-4065486340E9}" srcOrd="0" destOrd="0" presId="urn:microsoft.com/office/officeart/2005/8/layout/cycle4"/>
    <dgm:cxn modelId="{339F3693-C4BD-4A49-BE8D-C842D3941012}" type="presParOf" srcId="{6B750F75-9CC6-4B09-A8D6-4065486340E9}" destId="{DAA5CDA6-CF2C-4926-A069-EBABB00FA95A}" srcOrd="0" destOrd="0" presId="urn:microsoft.com/office/officeart/2005/8/layout/cycle4"/>
    <dgm:cxn modelId="{92F04640-CB98-43A7-84D4-29CDBC31218D}" type="presParOf" srcId="{53FE4E8A-1E74-4061-89F7-781F615ABEE6}" destId="{399A6190-4BD9-4D17-B75F-06D285A4EA24}" srcOrd="1" destOrd="0" presId="urn:microsoft.com/office/officeart/2005/8/layout/cycle4"/>
    <dgm:cxn modelId="{5FC41F4D-9DCD-4781-98F3-574B626FDB72}" type="presParOf" srcId="{399A6190-4BD9-4D17-B75F-06D285A4EA24}" destId="{F40933CE-263E-4E88-9D4B-28D12DF986B9}" srcOrd="0" destOrd="0" presId="urn:microsoft.com/office/officeart/2005/8/layout/cycle4"/>
    <dgm:cxn modelId="{25D7FE0F-4456-4073-A04D-A90B6466BEA8}" type="presParOf" srcId="{399A6190-4BD9-4D17-B75F-06D285A4EA24}" destId="{1DEE5DF1-566C-4B41-88FB-DA4FFB46755F}" srcOrd="1" destOrd="0" presId="urn:microsoft.com/office/officeart/2005/8/layout/cycle4"/>
    <dgm:cxn modelId="{3351B7C8-2712-4F28-85D4-670BD31BC213}" type="presParOf" srcId="{399A6190-4BD9-4D17-B75F-06D285A4EA24}" destId="{A11BC5D4-D3D3-4329-A698-71F26F4AADC1}" srcOrd="2" destOrd="0" presId="urn:microsoft.com/office/officeart/2005/8/layout/cycle4"/>
    <dgm:cxn modelId="{CBD78BDC-6889-4CC1-B6A0-4148A2F7329C}" type="presParOf" srcId="{399A6190-4BD9-4D17-B75F-06D285A4EA24}" destId="{046067B3-2EF0-44BD-90D0-73A875D58880}" srcOrd="3" destOrd="0" presId="urn:microsoft.com/office/officeart/2005/8/layout/cycle4"/>
    <dgm:cxn modelId="{6A37E8AD-12F9-478D-BCFA-D4F1116637CC}" type="presParOf" srcId="{399A6190-4BD9-4D17-B75F-06D285A4EA24}" destId="{1F83024D-B51F-47AB-8E53-26966BB282E9}" srcOrd="4" destOrd="0" presId="urn:microsoft.com/office/officeart/2005/8/layout/cycle4"/>
    <dgm:cxn modelId="{51B95DE1-EE12-4B21-9F40-CFBBF783F479}" type="presParOf" srcId="{53FE4E8A-1E74-4061-89F7-781F615ABEE6}" destId="{3DDF9FC0-270B-49BD-8EDB-AE5526F2200E}" srcOrd="2" destOrd="0" presId="urn:microsoft.com/office/officeart/2005/8/layout/cycle4"/>
    <dgm:cxn modelId="{8B421829-8B04-491F-BDFD-3C36F2B152C2}" type="presParOf" srcId="{53FE4E8A-1E74-4061-89F7-781F615ABEE6}" destId="{49EBDED2-D77B-4B74-81FD-D49A547FA1C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EE281-6979-41A1-910B-75CEEC680957}">
      <dsp:nvSpPr>
        <dsp:cNvPr id="0" name=""/>
        <dsp:cNvSpPr/>
      </dsp:nvSpPr>
      <dsp:spPr>
        <a:xfrm>
          <a:off x="5005195" y="3307833"/>
          <a:ext cx="3429622" cy="143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73417"/>
              <a:satOff val="-19130"/>
              <a:lumOff val="-1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Data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normalisation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(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avoid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distorsions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due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to Company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size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).</a:t>
          </a: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Distinguish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between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uninformed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values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and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zeros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065525" y="3697138"/>
        <a:ext cx="2337847" cy="1010694"/>
      </dsp:txXfrm>
    </dsp:sp>
    <dsp:sp modelId="{735490D3-70AB-4E50-8A70-6AFF50284A24}">
      <dsp:nvSpPr>
        <dsp:cNvPr id="0" name=""/>
        <dsp:cNvSpPr/>
      </dsp:nvSpPr>
      <dsp:spPr>
        <a:xfrm>
          <a:off x="544955" y="3236005"/>
          <a:ext cx="3333431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60126"/>
              <a:satOff val="-28695"/>
              <a:lumOff val="-2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The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need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to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include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accounting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experts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’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knowledge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in the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design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of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algorithms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78868" y="3655881"/>
        <a:ext cx="2265576" cy="1090062"/>
      </dsp:txXfrm>
    </dsp:sp>
    <dsp:sp modelId="{0BEFE4D0-43CD-47CF-8ED6-5EB26D4C222A}">
      <dsp:nvSpPr>
        <dsp:cNvPr id="0" name=""/>
        <dsp:cNvSpPr/>
      </dsp:nvSpPr>
      <dsp:spPr>
        <a:xfrm>
          <a:off x="5035213" y="412362"/>
          <a:ext cx="3224251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86709"/>
              <a:satOff val="-9565"/>
              <a:lumOff val="-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Reduce the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complexity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of the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problem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by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eliminating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non-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significant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variables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for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the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business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and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dependent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variables.</a:t>
          </a: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036401" y="446275"/>
        <a:ext cx="2189150" cy="1090062"/>
      </dsp:txXfrm>
    </dsp:sp>
    <dsp:sp modelId="{FAF4B2D7-50EC-4CDC-8D20-D91D20C3087F}">
      <dsp:nvSpPr>
        <dsp:cNvPr id="0" name=""/>
        <dsp:cNvSpPr/>
      </dsp:nvSpPr>
      <dsp:spPr>
        <a:xfrm>
          <a:off x="568491" y="347713"/>
          <a:ext cx="3294035" cy="1539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11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More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companies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1100" b="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More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accounting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s-ES_tradnl" sz="11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exercises</a:t>
          </a:r>
          <a:r>
            <a:rPr lang="es-ES_tradnl" sz="1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.</a:t>
          </a:r>
          <a:endParaRPr lang="es-ES_tradnl" sz="1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02310" y="381532"/>
        <a:ext cx="2238186" cy="1087020"/>
      </dsp:txXfrm>
    </dsp:sp>
    <dsp:sp modelId="{F40933CE-263E-4E88-9D4B-28D12DF986B9}">
      <dsp:nvSpPr>
        <dsp:cNvPr id="0" name=""/>
        <dsp:cNvSpPr/>
      </dsp:nvSpPr>
      <dsp:spPr>
        <a:xfrm>
          <a:off x="2222035" y="274998"/>
          <a:ext cx="2089024" cy="208902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BIGGER</a:t>
          </a: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  </a:t>
          </a:r>
          <a:r>
            <a:rPr lang="es-ES_tradnl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SAMPLE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>
        <a:off x="2833896" y="886859"/>
        <a:ext cx="1477163" cy="1477163"/>
      </dsp:txXfrm>
    </dsp:sp>
    <dsp:sp modelId="{1DEE5DF1-566C-4B41-88FB-DA4FFB46755F}">
      <dsp:nvSpPr>
        <dsp:cNvPr id="0" name=""/>
        <dsp:cNvSpPr/>
      </dsp:nvSpPr>
      <dsp:spPr>
        <a:xfrm rot="5400000">
          <a:off x="4407549" y="274998"/>
          <a:ext cx="2089024" cy="2089024"/>
        </a:xfrm>
        <a:prstGeom prst="pieWedge">
          <a:avLst/>
        </a:prstGeom>
        <a:solidFill>
          <a:schemeClr val="accent3">
            <a:hueOff val="-286709"/>
            <a:satOff val="-9565"/>
            <a:lumOff val="-9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</a:t>
          </a:r>
          <a:r>
            <a:rPr lang="es-ES_tradnl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SELECTION</a:t>
          </a: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 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 rot="-5400000">
        <a:off x="4407549" y="886859"/>
        <a:ext cx="1477163" cy="1477163"/>
      </dsp:txXfrm>
    </dsp:sp>
    <dsp:sp modelId="{A11BC5D4-D3D3-4329-A698-71F26F4AADC1}">
      <dsp:nvSpPr>
        <dsp:cNvPr id="0" name=""/>
        <dsp:cNvSpPr/>
      </dsp:nvSpPr>
      <dsp:spPr>
        <a:xfrm rot="10800000">
          <a:off x="4407549" y="2460513"/>
          <a:ext cx="2089024" cy="2089024"/>
        </a:xfrm>
        <a:prstGeom prst="pieWedge">
          <a:avLst/>
        </a:prstGeom>
        <a:solidFill>
          <a:schemeClr val="accent3">
            <a:hueOff val="-573417"/>
            <a:satOff val="-19130"/>
            <a:lumOff val="-180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</a:t>
          </a:r>
          <a:r>
            <a:rPr lang="es-ES_tradnl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VALUES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 rot="10800000">
        <a:off x="4407549" y="2460513"/>
        <a:ext cx="1477163" cy="1477163"/>
      </dsp:txXfrm>
    </dsp:sp>
    <dsp:sp modelId="{046067B3-2EF0-44BD-90D0-73A875D58880}">
      <dsp:nvSpPr>
        <dsp:cNvPr id="0" name=""/>
        <dsp:cNvSpPr/>
      </dsp:nvSpPr>
      <dsp:spPr>
        <a:xfrm rot="16200000">
          <a:off x="2222035" y="2460513"/>
          <a:ext cx="2089024" cy="2089024"/>
        </a:xfrm>
        <a:prstGeom prst="pieWedge">
          <a:avLst/>
        </a:prstGeom>
        <a:solidFill>
          <a:schemeClr val="accent3">
            <a:hueOff val="-860126"/>
            <a:satOff val="-28695"/>
            <a:lumOff val="-2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EXPERT</a:t>
          </a: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 </a:t>
          </a:r>
          <a:r>
            <a:rPr lang="es-ES_tradnl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KNOWLEDGE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 rot="5400000">
        <a:off x="2833896" y="2460513"/>
        <a:ext cx="1477163" cy="1477163"/>
      </dsp:txXfrm>
    </dsp:sp>
    <dsp:sp modelId="{3DDF9FC0-270B-49BD-8EDB-AE5526F2200E}">
      <dsp:nvSpPr>
        <dsp:cNvPr id="0" name=""/>
        <dsp:cNvSpPr/>
      </dsp:nvSpPr>
      <dsp:spPr>
        <a:xfrm>
          <a:off x="3998670" y="1978059"/>
          <a:ext cx="721268" cy="627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EBDED2-D77B-4B74-81FD-D49A547FA1CA}">
      <dsp:nvSpPr>
        <dsp:cNvPr id="0" name=""/>
        <dsp:cNvSpPr/>
      </dsp:nvSpPr>
      <dsp:spPr>
        <a:xfrm rot="10800000">
          <a:off x="3998670" y="2219286"/>
          <a:ext cx="721268" cy="627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933CE-263E-4E88-9D4B-28D12DF986B9}">
      <dsp:nvSpPr>
        <dsp:cNvPr id="0" name=""/>
        <dsp:cNvSpPr/>
      </dsp:nvSpPr>
      <dsp:spPr>
        <a:xfrm>
          <a:off x="2109228" y="263213"/>
          <a:ext cx="1999500" cy="1999500"/>
        </a:xfrm>
        <a:prstGeom prst="pieWedge">
          <a:avLst/>
        </a:prstGeom>
        <a:solidFill>
          <a:srgbClr val="D6AB9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LARGER SAMPLE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>
        <a:off x="2694868" y="848853"/>
        <a:ext cx="1413860" cy="1413860"/>
      </dsp:txXfrm>
    </dsp:sp>
    <dsp:sp modelId="{1DEE5DF1-566C-4B41-88FB-DA4FFB46755F}">
      <dsp:nvSpPr>
        <dsp:cNvPr id="0" name=""/>
        <dsp:cNvSpPr/>
      </dsp:nvSpPr>
      <dsp:spPr>
        <a:xfrm rot="5400000">
          <a:off x="4208443" y="263213"/>
          <a:ext cx="1999500" cy="1999500"/>
        </a:xfrm>
        <a:prstGeom prst="pieWedge">
          <a:avLst/>
        </a:prstGeom>
        <a:solidFill>
          <a:srgbClr val="C08062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SELECTION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 rot="-5400000">
        <a:off x="4208443" y="848853"/>
        <a:ext cx="1413860" cy="1413860"/>
      </dsp:txXfrm>
    </dsp:sp>
    <dsp:sp modelId="{A11BC5D4-D3D3-4329-A698-71F26F4AADC1}">
      <dsp:nvSpPr>
        <dsp:cNvPr id="0" name=""/>
        <dsp:cNvSpPr/>
      </dsp:nvSpPr>
      <dsp:spPr>
        <a:xfrm rot="10800000">
          <a:off x="4207243" y="2361228"/>
          <a:ext cx="1999500" cy="1999500"/>
        </a:xfrm>
        <a:prstGeom prst="pieWedge">
          <a:avLst/>
        </a:prstGeom>
        <a:solidFill>
          <a:srgbClr val="9A5B3D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VARIABLE VALUES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 rot="10800000">
        <a:off x="4207243" y="2361228"/>
        <a:ext cx="1413860" cy="1413860"/>
      </dsp:txXfrm>
    </dsp:sp>
    <dsp:sp modelId="{046067B3-2EF0-44BD-90D0-73A875D58880}">
      <dsp:nvSpPr>
        <dsp:cNvPr id="0" name=""/>
        <dsp:cNvSpPr/>
      </dsp:nvSpPr>
      <dsp:spPr>
        <a:xfrm rot="16200000">
          <a:off x="2109228" y="2355069"/>
          <a:ext cx="1999500" cy="1999500"/>
        </a:xfrm>
        <a:prstGeom prst="pieWedge">
          <a:avLst/>
        </a:prstGeom>
        <a:solidFill>
          <a:srgbClr val="643C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EXPERT KNOWLEDGE</a:t>
          </a:r>
          <a:endParaRPr lang="es-ES_tradn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sp:txBody>
      <dsp:txXfrm rot="5400000">
        <a:off x="2694868" y="2355069"/>
        <a:ext cx="1413860" cy="1413860"/>
      </dsp:txXfrm>
    </dsp:sp>
    <dsp:sp modelId="{3DDF9FC0-270B-49BD-8EDB-AE5526F2200E}">
      <dsp:nvSpPr>
        <dsp:cNvPr id="0" name=""/>
        <dsp:cNvSpPr/>
      </dsp:nvSpPr>
      <dsp:spPr>
        <a:xfrm>
          <a:off x="3809727" y="1893291"/>
          <a:ext cx="690358" cy="60031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EBDED2-D77B-4B74-81FD-D49A547FA1CA}">
      <dsp:nvSpPr>
        <dsp:cNvPr id="0" name=""/>
        <dsp:cNvSpPr/>
      </dsp:nvSpPr>
      <dsp:spPr>
        <a:xfrm rot="10800000">
          <a:off x="3809727" y="2124180"/>
          <a:ext cx="690358" cy="60031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1" y="9410145"/>
            <a:ext cx="2944283" cy="495856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"/>
          </p:nvPr>
        </p:nvSpPr>
        <p:spPr>
          <a:xfrm>
            <a:off x="3848645" y="9410145"/>
            <a:ext cx="2944283" cy="495856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C7DDF2BF-2122-4498-8E35-699450FA5B7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506413"/>
            <a:ext cx="5970588" cy="44767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234" y="5109018"/>
            <a:ext cx="5435600" cy="42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065" y="9536545"/>
            <a:ext cx="2341846" cy="347100"/>
          </a:xfrm>
          <a:prstGeom prst="rect">
            <a:avLst/>
          </a:prstGeom>
        </p:spPr>
        <p:txBody>
          <a:bodyPr vert="horz" lIns="91038" tIns="45519" rIns="0" bIns="45519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5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13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3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14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4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61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71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23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7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19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27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01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29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30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3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31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0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57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80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73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22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0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36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6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8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3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9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8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8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0837">
                <a:defRPr/>
              </a:pPr>
              <a:t>10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11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8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74C681DB-6626-43BD-B1FA-3C5BE41CBB6E}" type="slidenum">
              <a:rPr lang="es-ES">
                <a:solidFill>
                  <a:srgbClr val="000000"/>
                </a:solidFill>
              </a:rPr>
              <a:pPr defTabSz="912937">
                <a:defRPr/>
              </a:pPr>
              <a:t>12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7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4008" y="287282"/>
            <a:ext cx="1422404" cy="432048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0909" y="1340768"/>
            <a:ext cx="4562891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ESCRIBA TÍTULO AQUÍ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619" y="2861814"/>
            <a:ext cx="4562429" cy="279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ponente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5" y="3122228"/>
            <a:ext cx="4562475" cy="45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Cargo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4203333"/>
            <a:ext cx="4562475" cy="3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CONGRESO O EVENTO EN EL QUE PARTICIPA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41619" y="4482486"/>
            <a:ext cx="4562181" cy="207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Lugar de celebración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203" y="6300441"/>
            <a:ext cx="4562475" cy="288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40622" y="4689632"/>
            <a:ext cx="4562181" cy="27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4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56" name="Marcador de texto 4"/>
          <p:cNvSpPr>
            <a:spLocks noGrp="1"/>
          </p:cNvSpPr>
          <p:nvPr>
            <p:ph type="body" sz="quarter" idx="28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cxnSp>
        <p:nvCxnSpPr>
          <p:cNvPr id="49" name="Conector recto 48"/>
          <p:cNvCxnSpPr/>
          <p:nvPr userDrawn="1"/>
        </p:nvCxnSpPr>
        <p:spPr>
          <a:xfrm>
            <a:off x="3016360" y="3680061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 userDrawn="1"/>
        </p:nvCxnSpPr>
        <p:spPr>
          <a:xfrm>
            <a:off x="6116711" y="366706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 userDrawn="1"/>
        </p:nvCxnSpPr>
        <p:spPr>
          <a:xfrm>
            <a:off x="7670445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 userDrawn="1"/>
        </p:nvCxnSpPr>
        <p:spPr>
          <a:xfrm>
            <a:off x="4572983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 userDrawn="1"/>
        </p:nvCxnSpPr>
        <p:spPr>
          <a:xfrm>
            <a:off x="1473552" y="292432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Shape 5967"/>
          <p:cNvSpPr/>
          <p:nvPr userDrawn="1"/>
        </p:nvSpPr>
        <p:spPr>
          <a:xfrm>
            <a:off x="883963" y="3667042"/>
            <a:ext cx="7376075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69" name="Shape 5990"/>
          <p:cNvSpPr/>
          <p:nvPr userDrawn="1"/>
        </p:nvSpPr>
        <p:spPr>
          <a:xfrm rot="2700000">
            <a:off x="4439565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0" name="Shape 5993"/>
          <p:cNvSpPr/>
          <p:nvPr userDrawn="1"/>
        </p:nvSpPr>
        <p:spPr>
          <a:xfrm>
            <a:off x="4155604" y="2171659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1" name="Shape 5988"/>
          <p:cNvSpPr/>
          <p:nvPr userDrawn="1"/>
        </p:nvSpPr>
        <p:spPr>
          <a:xfrm rot="2700000">
            <a:off x="1338121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5" name="Shape 5991"/>
          <p:cNvSpPr/>
          <p:nvPr userDrawn="1"/>
        </p:nvSpPr>
        <p:spPr>
          <a:xfrm rot="2726365">
            <a:off x="5990288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6" name="Shape 6010"/>
          <p:cNvSpPr/>
          <p:nvPr userDrawn="1"/>
        </p:nvSpPr>
        <p:spPr>
          <a:xfrm>
            <a:off x="5706327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7" name="Shape 5989"/>
          <p:cNvSpPr/>
          <p:nvPr userDrawn="1"/>
        </p:nvSpPr>
        <p:spPr>
          <a:xfrm rot="2700000">
            <a:off x="2888843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84" name="Shape 6013"/>
          <p:cNvSpPr/>
          <p:nvPr userDrawn="1"/>
        </p:nvSpPr>
        <p:spPr>
          <a:xfrm>
            <a:off x="2604882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85" name="Shape 5992"/>
          <p:cNvSpPr/>
          <p:nvPr userDrawn="1"/>
        </p:nvSpPr>
        <p:spPr>
          <a:xfrm rot="2700000">
            <a:off x="7541010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86" name="Shape 2554"/>
          <p:cNvSpPr/>
          <p:nvPr userDrawn="1"/>
        </p:nvSpPr>
        <p:spPr>
          <a:xfrm>
            <a:off x="7441124" y="2416900"/>
            <a:ext cx="46463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7" name="Shape 2587"/>
          <p:cNvSpPr/>
          <p:nvPr userDrawn="1"/>
        </p:nvSpPr>
        <p:spPr>
          <a:xfrm>
            <a:off x="1268967" y="2437493"/>
            <a:ext cx="410176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8" name="Rectángulo 87"/>
          <p:cNvSpPr/>
          <p:nvPr userDrawn="1"/>
        </p:nvSpPr>
        <p:spPr>
          <a:xfrm>
            <a:off x="1066035" y="2164161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Rectángulo 88"/>
          <p:cNvSpPr/>
          <p:nvPr userDrawn="1"/>
        </p:nvSpPr>
        <p:spPr>
          <a:xfrm>
            <a:off x="7254051" y="2168638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2191311" y="2171170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91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91311" y="1809312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92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5338934" y="2162167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93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8934" y="1800309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94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628566" y="4372561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95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8566" y="4010703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96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381536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97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381536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98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685912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99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5912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100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1066034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101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4155603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102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7246160" y="2400739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103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2599964" y="4576725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10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5708446" y="4556564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0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115616" y="1270788"/>
            <a:ext cx="6984776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7"/>
          </p:nvPr>
        </p:nvSpPr>
        <p:spPr>
          <a:xfrm>
            <a:off x="1115616" y="4610562"/>
            <a:ext cx="6984776" cy="162675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8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83568" y="3717032"/>
            <a:ext cx="3703968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0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1" name="Marcador de contenido 2"/>
          <p:cNvSpPr>
            <a:spLocks noGrp="1"/>
          </p:cNvSpPr>
          <p:nvPr>
            <p:ph sz="quarter" idx="19"/>
          </p:nvPr>
        </p:nvSpPr>
        <p:spPr>
          <a:xfrm>
            <a:off x="4644008" y="1485768"/>
            <a:ext cx="4173782" cy="4638592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18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0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3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4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25" name="Conector recto 24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contenido 2"/>
          <p:cNvSpPr>
            <a:spLocks noGrp="1"/>
          </p:cNvSpPr>
          <p:nvPr>
            <p:ph sz="quarter" idx="19"/>
          </p:nvPr>
        </p:nvSpPr>
        <p:spPr>
          <a:xfrm>
            <a:off x="4644008" y="4107553"/>
            <a:ext cx="4032448" cy="217949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1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cxnSp>
        <p:nvCxnSpPr>
          <p:cNvPr id="17" name="Conector recto 16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2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3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4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4715769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INTERNAL USE</a:t>
            </a: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cxnSp>
        <p:nvCxnSpPr>
          <p:cNvPr id="25" name="Conector recto 24"/>
          <p:cNvCxnSpPr>
            <a:endCxn id="29" idx="2"/>
          </p:cNvCxnSpPr>
          <p:nvPr userDrawn="1"/>
        </p:nvCxnSpPr>
        <p:spPr>
          <a:xfrm flipV="1">
            <a:off x="4558682" y="1930945"/>
            <a:ext cx="1" cy="387664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 userDrawn="1"/>
        </p:nvSpPr>
        <p:spPr>
          <a:xfrm>
            <a:off x="1341124" y="1367200"/>
            <a:ext cx="6435117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34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19372" y="2256795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35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19372" y="2544877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36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52630" y="2257540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37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51859" y="2544877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38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350608" y="1454476"/>
            <a:ext cx="6425633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694474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4005" y="3160842"/>
            <a:ext cx="5393704" cy="393434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 smtClean="0"/>
              <a:t>GRACIAS POR SU ATENCIÓN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883" y="6317975"/>
            <a:ext cx="4066604" cy="28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51928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090139" y="2205831"/>
            <a:ext cx="5340350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Escribe texto enumerado aquí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1260" y="1676899"/>
            <a:ext cx="2285794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0176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0"/>
          </p:nvPr>
        </p:nvSpPr>
        <p:spPr>
          <a:xfrm>
            <a:off x="301271" y="1251988"/>
            <a:ext cx="8424863" cy="484130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7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16" y="1219365"/>
            <a:ext cx="4165150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4221088"/>
            <a:ext cx="3121992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 smtClean="0"/>
              <a:t>Escriba texto destacado aquí</a:t>
            </a:r>
            <a:endParaRPr lang="es-ES" dirty="0"/>
          </a:p>
        </p:txBody>
      </p:sp>
      <p:sp>
        <p:nvSpPr>
          <p:cNvPr id="19" name="Marcador de contenido 2"/>
          <p:cNvSpPr>
            <a:spLocks noGrp="1"/>
          </p:cNvSpPr>
          <p:nvPr>
            <p:ph sz="quarter" idx="17"/>
          </p:nvPr>
        </p:nvSpPr>
        <p:spPr>
          <a:xfrm>
            <a:off x="4357482" y="1202914"/>
            <a:ext cx="4461292" cy="4836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2059054" y="1772816"/>
            <a:ext cx="0" cy="3736878"/>
          </a:xfrm>
          <a:prstGeom prst="line">
            <a:avLst/>
          </a:prstGeom>
          <a:ln>
            <a:solidFill>
              <a:srgbClr val="B35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543219" y="2492896"/>
            <a:ext cx="3031670" cy="19552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33263" y="2646777"/>
            <a:ext cx="2664470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smtClean="0"/>
              <a:t>Texto destacado</a:t>
            </a:r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4139307" y="1557338"/>
            <a:ext cx="4679467" cy="453595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4745850" y="1783979"/>
            <a:ext cx="4104457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 userDrawn="1"/>
        </p:nvSpPr>
        <p:spPr>
          <a:xfrm>
            <a:off x="4745850" y="1783979"/>
            <a:ext cx="4104457" cy="4106195"/>
          </a:xfrm>
          <a:prstGeom prst="rect">
            <a:avLst/>
          </a:prstGeom>
          <a:noFill/>
          <a:ln>
            <a:solidFill>
              <a:srgbClr val="8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5034082" y="2073800"/>
            <a:ext cx="3527425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7"/>
          </p:nvPr>
        </p:nvSpPr>
        <p:spPr>
          <a:xfrm>
            <a:off x="279138" y="1775044"/>
            <a:ext cx="4177912" cy="4115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cxnSp>
        <p:nvCxnSpPr>
          <p:cNvPr id="25" name="Conector recto 24"/>
          <p:cNvCxnSpPr/>
          <p:nvPr userDrawn="1"/>
        </p:nvCxnSpPr>
        <p:spPr>
          <a:xfrm flipV="1">
            <a:off x="4572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 userDrawn="1"/>
        </p:nvSpPr>
        <p:spPr>
          <a:xfrm>
            <a:off x="1350609" y="3506805"/>
            <a:ext cx="6435117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72493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31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6826" y="1773238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33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5076055" y="2060575"/>
            <a:ext cx="3741467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34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9" y="4506536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35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40619" y="4794618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36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3877" y="4507281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37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73106" y="4794618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38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350608" y="3636807"/>
            <a:ext cx="6425633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247" y="450069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4283968" y="1260866"/>
            <a:ext cx="4248472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 userDrawn="1"/>
        </p:nvSpPr>
        <p:spPr>
          <a:xfrm>
            <a:off x="539751" y="5559554"/>
            <a:ext cx="4220780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6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522779" y="1265833"/>
            <a:ext cx="3751263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8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4760540" y="4076600"/>
            <a:ext cx="37719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636873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5604" y="1330305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31" name="Marcador de contenido 2"/>
          <p:cNvSpPr>
            <a:spLocks noGrp="1"/>
          </p:cNvSpPr>
          <p:nvPr>
            <p:ph sz="quarter" idx="17"/>
          </p:nvPr>
        </p:nvSpPr>
        <p:spPr>
          <a:xfrm>
            <a:off x="4543592" y="1952344"/>
            <a:ext cx="4188918" cy="166565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32" name="Marcador de contenido 2"/>
          <p:cNvSpPr>
            <a:spLocks noGrp="1"/>
          </p:cNvSpPr>
          <p:nvPr>
            <p:ph sz="quarter" idx="25"/>
          </p:nvPr>
        </p:nvSpPr>
        <p:spPr>
          <a:xfrm>
            <a:off x="549599" y="3837049"/>
            <a:ext cx="3950393" cy="1536167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245879" y="6527112"/>
            <a:ext cx="4902185" cy="257600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1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598134" y="1484784"/>
            <a:ext cx="3680890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826846" y="1488500"/>
            <a:ext cx="3576637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826846" y="3715470"/>
            <a:ext cx="3581573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contenido 2"/>
          <p:cNvSpPr>
            <a:spLocks noGrp="1"/>
          </p:cNvSpPr>
          <p:nvPr>
            <p:ph sz="quarter" idx="18"/>
          </p:nvPr>
        </p:nvSpPr>
        <p:spPr>
          <a:xfrm>
            <a:off x="4598134" y="3715470"/>
            <a:ext cx="4150330" cy="250381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586" y="4602"/>
            <a:ext cx="2791020" cy="6886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" y="5976151"/>
            <a:ext cx="1525038" cy="335654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3268473" y="5972197"/>
            <a:ext cx="221579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00"/>
              </a:spcBef>
            </a:pPr>
            <a:r>
              <a:rPr lang="es-ES_tradnl" sz="1200" b="1">
                <a:solidFill>
                  <a:schemeClr val="bg1"/>
                </a:solidFill>
                <a:latin typeface="BdE Neue Helvetica 55 Roman" pitchFamily="34" charset="0"/>
              </a:rPr>
              <a:t>BORRADOR</a:t>
            </a:r>
          </a:p>
        </p:txBody>
      </p:sp>
      <p:sp>
        <p:nvSpPr>
          <p:cNvPr id="6" name="Rectángulo 5"/>
          <p:cNvSpPr/>
          <p:nvPr userDrawn="1"/>
        </p:nvSpPr>
        <p:spPr>
          <a:xfrm>
            <a:off x="-16" y="0"/>
            <a:ext cx="6434303" cy="6883381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2" y="379737"/>
            <a:ext cx="1301298" cy="2864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2916"/>
            <a:ext cx="541884" cy="3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15816" cy="6451970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37838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2663281" y="0"/>
            <a:ext cx="6480720" cy="6451970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33" y="297782"/>
            <a:ext cx="1301298" cy="286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8805"/>
            <a:ext cx="541884" cy="3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6716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/>
          <p:cNvSpPr/>
          <p:nvPr userDrawn="1"/>
        </p:nvSpPr>
        <p:spPr>
          <a:xfrm>
            <a:off x="0" y="1592"/>
            <a:ext cx="9155488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55" y="262270"/>
            <a:ext cx="1301298" cy="2864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8805"/>
            <a:ext cx="541884" cy="3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19" r:id="rId6"/>
    <p:sldLayoutId id="2147483720" r:id="rId7"/>
    <p:sldLayoutId id="2147483750" r:id="rId8"/>
    <p:sldLayoutId id="2147483765" r:id="rId9"/>
    <p:sldLayoutId id="2147483766" r:id="rId10"/>
    <p:sldLayoutId id="2147483767" r:id="rId11"/>
    <p:sldLayoutId id="2147483768" r:id="rId12"/>
    <p:sldLayoutId id="21474837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06" y="-19397"/>
            <a:ext cx="2797495" cy="69027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" y="5976151"/>
            <a:ext cx="1525038" cy="335654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3268473" y="5972197"/>
            <a:ext cx="221579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00"/>
              </a:spcBef>
            </a:pPr>
            <a:r>
              <a:rPr lang="es-ES_tradnl" sz="1200" b="1">
                <a:solidFill>
                  <a:schemeClr val="bg1"/>
                </a:solidFill>
                <a:latin typeface="BdE Neue Helvetica 55 Roman" pitchFamily="34" charset="0"/>
              </a:rPr>
              <a:t>BORRADOR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-36512" y="-27384"/>
            <a:ext cx="6479677" cy="6910765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6" y="406371"/>
            <a:ext cx="1301298" cy="2864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2916"/>
            <a:ext cx="541884" cy="3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or%C3%ADa_de_juego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or%C3%ADa_de_juego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0909" y="1340768"/>
            <a:ext cx="4562891" cy="2808312"/>
          </a:xfrm>
        </p:spPr>
        <p:txBody>
          <a:bodyPr/>
          <a:lstStyle/>
          <a:p>
            <a:r>
              <a:rPr lang="es-ES" dirty="0" smtClean="0"/>
              <a:t>Machine Learning </a:t>
            </a:r>
            <a:r>
              <a:rPr lang="es-ES" dirty="0" err="1" smtClean="0"/>
              <a:t>Initiative</a:t>
            </a:r>
            <a:r>
              <a:rPr lang="es-ES" dirty="0" smtClean="0"/>
              <a:t> (central BALANCE SHEET data office POC)</a:t>
            </a:r>
            <a:br>
              <a:rPr lang="es-ES" dirty="0" smtClean="0"/>
            </a:br>
            <a:r>
              <a:rPr lang="en-US" sz="1200" dirty="0"/>
              <a:t>48th World Continuous Auditing and Reporting </a:t>
            </a:r>
            <a:r>
              <a:rPr lang="en-US" sz="1200" dirty="0" smtClean="0"/>
              <a:t>Symposium</a:t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>     </a:t>
            </a:r>
            <a:r>
              <a:rPr lang="es-ES" sz="1200" dirty="0"/>
              <a:t/>
            </a:r>
            <a:br>
              <a:rPr lang="es-ES" sz="1200" dirty="0"/>
            </a:b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STATISTICS AND INFORMATION SYSTEMS DEPARTMENTS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err="1" smtClean="0"/>
              <a:t>September</a:t>
            </a:r>
            <a:r>
              <a:rPr lang="es-ES" dirty="0" smtClean="0"/>
              <a:t> 24, </a:t>
            </a:r>
            <a:r>
              <a:rPr lang="es-ES" dirty="0"/>
              <a:t>2020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539552" y="3861048"/>
            <a:ext cx="42484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/>
              <a:t>Natividad Pérez, Pablo Jiménez, Álvaro Barbero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40863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Anomaly</a:t>
            </a:r>
            <a:r>
              <a:rPr lang="es-ES" dirty="0" smtClean="0"/>
              <a:t> </a:t>
            </a:r>
            <a:r>
              <a:rPr lang="es-ES" dirty="0" err="1" smtClean="0"/>
              <a:t>scoring</a:t>
            </a:r>
            <a:r>
              <a:rPr lang="es-ES" dirty="0" smtClean="0"/>
              <a:t> </a:t>
            </a:r>
            <a:r>
              <a:rPr lang="es-ES" dirty="0" err="1" smtClean="0"/>
              <a:t>distributions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33" y="1109016"/>
            <a:ext cx="7560840" cy="52003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49" y="2191337"/>
            <a:ext cx="3790926" cy="26244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  <p:sp>
        <p:nvSpPr>
          <p:cNvPr id="13" name="Elipse 12"/>
          <p:cNvSpPr/>
          <p:nvPr/>
        </p:nvSpPr>
        <p:spPr>
          <a:xfrm rot="19698736">
            <a:off x="2870088" y="2952890"/>
            <a:ext cx="3641651" cy="99190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1497972" y="4245588"/>
            <a:ext cx="1633868" cy="468052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7" idx="2"/>
          </p:cNvCxnSpPr>
          <p:nvPr/>
        </p:nvCxnSpPr>
        <p:spPr>
          <a:xfrm flipH="1" flipV="1">
            <a:off x="5508104" y="4317596"/>
            <a:ext cx="792088" cy="8737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lamada ovalada 3"/>
          <p:cNvSpPr/>
          <p:nvPr/>
        </p:nvSpPr>
        <p:spPr>
          <a:xfrm>
            <a:off x="93308" y="4382948"/>
            <a:ext cx="1404664" cy="1032612"/>
          </a:xfrm>
          <a:prstGeom prst="wedgeEllipseCallout">
            <a:avLst>
              <a:gd name="adj1" fmla="val 69545"/>
              <a:gd name="adj2" fmla="val 107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solidFill>
                  <a:prstClr val="black"/>
                </a:solidFill>
              </a:rPr>
              <a:t>Study</a:t>
            </a:r>
            <a:r>
              <a:rPr lang="es-ES" sz="1050" dirty="0">
                <a:solidFill>
                  <a:prstClr val="black"/>
                </a:solidFill>
              </a:rPr>
              <a:t>: </a:t>
            </a:r>
            <a:r>
              <a:rPr lang="es-ES" sz="1050" dirty="0" err="1">
                <a:solidFill>
                  <a:prstClr val="black"/>
                </a:solidFill>
              </a:rPr>
              <a:t>not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err="1">
                <a:solidFill>
                  <a:prstClr val="black"/>
                </a:solidFill>
              </a:rPr>
              <a:t>publishable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err="1">
                <a:solidFill>
                  <a:prstClr val="black"/>
                </a:solidFill>
              </a:rPr>
              <a:t>but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err="1">
                <a:solidFill>
                  <a:prstClr val="black"/>
                </a:solidFill>
              </a:rPr>
              <a:t>not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err="1" smtClean="0">
                <a:solidFill>
                  <a:prstClr val="black"/>
                </a:solidFill>
              </a:rPr>
              <a:t>anomalous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17" name="Llamada ovalada 16"/>
          <p:cNvSpPr/>
          <p:nvPr/>
        </p:nvSpPr>
        <p:spPr>
          <a:xfrm>
            <a:off x="6300192" y="4675031"/>
            <a:ext cx="1404664" cy="1032612"/>
          </a:xfrm>
          <a:prstGeom prst="wedgeEllipseCallout">
            <a:avLst>
              <a:gd name="adj1" fmla="val -70130"/>
              <a:gd name="adj2" fmla="val 753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1050" dirty="0" err="1">
                <a:solidFill>
                  <a:prstClr val="black"/>
                </a:solidFill>
              </a:rPr>
              <a:t>Study</a:t>
            </a:r>
            <a:r>
              <a:rPr lang="es-ES" sz="1050" dirty="0">
                <a:solidFill>
                  <a:prstClr val="black"/>
                </a:solidFill>
              </a:rPr>
              <a:t>: </a:t>
            </a:r>
            <a:r>
              <a:rPr lang="es-ES" sz="1050" dirty="0" err="1">
                <a:solidFill>
                  <a:prstClr val="black"/>
                </a:solidFill>
              </a:rPr>
              <a:t>publishable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err="1">
                <a:solidFill>
                  <a:prstClr val="black"/>
                </a:solidFill>
              </a:rPr>
              <a:t>but</a:t>
            </a:r>
            <a:r>
              <a:rPr lang="es-ES" sz="1050" dirty="0">
                <a:solidFill>
                  <a:prstClr val="black"/>
                </a:solidFill>
              </a:rPr>
              <a:t> </a:t>
            </a:r>
            <a:r>
              <a:rPr lang="es-ES" sz="1050" dirty="0" err="1">
                <a:solidFill>
                  <a:prstClr val="black"/>
                </a:solidFill>
              </a:rPr>
              <a:t>anomalous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275856" y="1109016"/>
            <a:ext cx="2880320" cy="30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9998889" y="292494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835" y="1445148"/>
            <a:ext cx="120101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Explainability</a:t>
            </a:r>
            <a:r>
              <a:rPr lang="en-US" dirty="0" smtClean="0"/>
              <a:t>: Information offered by IIC to open the black box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245879" y="1129942"/>
            <a:ext cx="6574985" cy="208303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>
                <a:solidFill>
                  <a:srgbClr val="B35C48"/>
                </a:solidFill>
              </a:rPr>
              <a:t>Shapley values</a:t>
            </a:r>
            <a:r>
              <a:rPr lang="en-US" b="0" dirty="0" smtClean="0">
                <a:solidFill>
                  <a:srgbClr val="B35C48"/>
                </a:solidFill>
              </a:rPr>
              <a:t>: </a:t>
            </a:r>
            <a:r>
              <a:rPr lang="en-US" sz="1600" b="0" dirty="0">
                <a:latin typeface="+mj-lt"/>
              </a:rPr>
              <a:t>i</a:t>
            </a:r>
            <a:r>
              <a:rPr lang="en-US" sz="1600" b="0" dirty="0" smtClean="0">
                <a:latin typeface="+mj-lt"/>
              </a:rPr>
              <a:t>n </a:t>
            </a:r>
            <a:r>
              <a:rPr lang="en-US" sz="1600" b="0" dirty="0" smtClean="0">
                <a:hlinkClick r:id="rId3" tooltip="Teoría de juegos"/>
              </a:rPr>
              <a:t>game theory</a:t>
            </a:r>
            <a:r>
              <a:rPr lang="en-US" sz="1600" b="0" dirty="0" smtClean="0">
                <a:latin typeface="+mj-lt"/>
              </a:rPr>
              <a:t>, the </a:t>
            </a:r>
            <a:r>
              <a:rPr lang="en-US" sz="1600" dirty="0" smtClean="0">
                <a:latin typeface="+mj-lt"/>
              </a:rPr>
              <a:t>Shapley</a:t>
            </a:r>
            <a:r>
              <a:rPr lang="en-US" sz="1600" b="0" dirty="0" smtClean="0">
                <a:latin typeface="+mj-lt"/>
              </a:rPr>
              <a:t> (mathematician and economist 1923 -2016, Nobel prize in Economics 2012) </a:t>
            </a:r>
            <a:r>
              <a:rPr lang="en-US" sz="1600" b="0" dirty="0">
                <a:latin typeface="+mj-lt"/>
              </a:rPr>
              <a:t>value </a:t>
            </a:r>
            <a:r>
              <a:rPr lang="en-US" sz="1600" b="0" dirty="0" smtClean="0">
                <a:latin typeface="+mj-lt"/>
              </a:rPr>
              <a:t>is a method of distributing wealth among the players of a cooperative game, in order to distribute the total benefit generated by the coalition of all players.</a:t>
            </a:r>
            <a:endParaRPr lang="en-US" sz="1600" b="0" dirty="0">
              <a:latin typeface="+mj-lt"/>
            </a:endParaRPr>
          </a:p>
          <a:p>
            <a:pPr algn="just"/>
            <a:r>
              <a:rPr lang="en-US" sz="1600" b="0" dirty="0" smtClean="0">
                <a:latin typeface="+mj-lt"/>
              </a:rPr>
              <a:t>The distribution is </a:t>
            </a:r>
            <a:r>
              <a:rPr lang="en-US" sz="1600" dirty="0" smtClean="0">
                <a:latin typeface="+mj-lt"/>
              </a:rPr>
              <a:t>guaranteed to be fair</a:t>
            </a:r>
            <a:r>
              <a:rPr lang="en-US" sz="1600" b="0" dirty="0" smtClean="0">
                <a:latin typeface="+mj-lt"/>
              </a:rPr>
              <a:t>: each player receives a contribution proportional to the value they add to the coalition.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3761"/>
          <a:stretch/>
        </p:blipFill>
        <p:spPr>
          <a:xfrm>
            <a:off x="7128183" y="996754"/>
            <a:ext cx="1664955" cy="22568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478830"/>
            <a:ext cx="8179115" cy="172544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385198" y="5156831"/>
            <a:ext cx="3184214" cy="1064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 means that the variable </a:t>
            </a:r>
            <a:r>
              <a:rPr lang="en-US" sz="1400" i="1" dirty="0" smtClean="0">
                <a:solidFill>
                  <a:srgbClr val="B35C48"/>
                </a:solidFill>
              </a:rPr>
              <a:t>“average of the last 3 years of the key 21100”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rgbClr val="B35C48"/>
                </a:solidFill>
              </a:rPr>
              <a:t> </a:t>
            </a:r>
            <a:r>
              <a:rPr lang="en-US" sz="1400" dirty="0" smtClean="0"/>
              <a:t>having a value of 9.2, </a:t>
            </a:r>
            <a:r>
              <a:rPr lang="en-US" sz="1400" dirty="0" smtClean="0">
                <a:solidFill>
                  <a:srgbClr val="0070C0"/>
                </a:solidFill>
              </a:rPr>
              <a:t>reduces</a:t>
            </a:r>
            <a:r>
              <a:rPr lang="en-US" sz="1400" dirty="0" smtClean="0"/>
              <a:t> the score by 0.26 points approx.</a:t>
            </a:r>
            <a:endParaRPr lang="en-US" sz="1400" dirty="0"/>
          </a:p>
        </p:txBody>
      </p:sp>
      <p:cxnSp>
        <p:nvCxnSpPr>
          <p:cNvPr id="14" name="Conector recto 13"/>
          <p:cNvCxnSpPr>
            <a:stCxn id="13" idx="0"/>
            <a:endCxn id="15" idx="6"/>
          </p:cNvCxnSpPr>
          <p:nvPr/>
        </p:nvCxnSpPr>
        <p:spPr>
          <a:xfrm flipH="1" flipV="1">
            <a:off x="5370390" y="4477948"/>
            <a:ext cx="1606915" cy="6788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4038242" y="3765080"/>
            <a:ext cx="1332148" cy="142573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Explainability</a:t>
            </a:r>
            <a:r>
              <a:rPr lang="en-US" dirty="0" smtClean="0"/>
              <a:t>: Information offered by IIC to open the black box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07504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Shapley values are additive, which allow us to compute the global influence of a variable for the whole dataset or for a subset of the data.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3" y="1753224"/>
            <a:ext cx="8219121" cy="41529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59632" y="2276872"/>
            <a:ext cx="11521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ACCOUNTS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Training, </a:t>
            </a:r>
            <a:r>
              <a:rPr lang="en-US" dirty="0" smtClean="0"/>
              <a:t>drilling</a:t>
            </a:r>
            <a:r>
              <a:rPr lang="es-ES" dirty="0" smtClean="0"/>
              <a:t> and </a:t>
            </a:r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2.II. </a:t>
            </a:r>
            <a:r>
              <a:rPr lang="en-US" dirty="0"/>
              <a:t>VALUE </a:t>
            </a:r>
            <a:r>
              <a:rPr lang="en-US" dirty="0" smtClean="0"/>
              <a:t>IMPUTATION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5" y="1655477"/>
            <a:ext cx="1318977" cy="159898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48606" y="3254460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PERFECT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70" y="4039315"/>
            <a:ext cx="1309404" cy="1587378"/>
          </a:xfrm>
          <a:prstGeom prst="rect">
            <a:avLst/>
          </a:prstGeom>
        </p:spPr>
      </p:pic>
      <p:sp>
        <p:nvSpPr>
          <p:cNvPr id="17" name="Flecha derecha 16"/>
          <p:cNvSpPr/>
          <p:nvPr/>
        </p:nvSpPr>
        <p:spPr>
          <a:xfrm rot="19665353">
            <a:off x="1924225" y="2273112"/>
            <a:ext cx="364885" cy="132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8" name="Flecha derecha 17"/>
          <p:cNvSpPr/>
          <p:nvPr/>
        </p:nvSpPr>
        <p:spPr>
          <a:xfrm rot="1846944">
            <a:off x="1908026" y="2703006"/>
            <a:ext cx="397284" cy="14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268" y="1266097"/>
            <a:ext cx="860241" cy="10428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43" y="2689703"/>
            <a:ext cx="813466" cy="986156"/>
          </a:xfrm>
          <a:prstGeom prst="rect">
            <a:avLst/>
          </a:prstGeom>
        </p:spPr>
      </p:pic>
      <p:sp>
        <p:nvSpPr>
          <p:cNvPr id="21" name="Flecha derecha 20"/>
          <p:cNvSpPr/>
          <p:nvPr/>
        </p:nvSpPr>
        <p:spPr>
          <a:xfrm>
            <a:off x="4147490" y="1665768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2" name="Nube 21"/>
          <p:cNvSpPr/>
          <p:nvPr/>
        </p:nvSpPr>
        <p:spPr>
          <a:xfrm>
            <a:off x="4723752" y="1321109"/>
            <a:ext cx="1800200" cy="97601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 w="10160">
                  <a:solidFill>
                    <a:srgbClr val="D6AB98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BdE Neue Helvetica 55 Roman"/>
                <a:ea typeface="+mn-ea"/>
                <a:cs typeface="+mn-cs"/>
              </a:rPr>
              <a:t>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smtClean="0">
                <a:ln w="10160">
                  <a:solidFill>
                    <a:srgbClr val="D6AB98"/>
                  </a:solidFill>
                  <a:prstDash val="solid"/>
                </a:ln>
                <a:solidFill>
                  <a:schemeClr val="bg1"/>
                </a:solidFill>
                <a:latin typeface="BdE Neue Helvetica 55 Roman"/>
              </a:rPr>
              <a:t>MODEL</a:t>
            </a:r>
            <a:endParaRPr kumimoji="0" lang="es-ES_tradnl" sz="1200" b="1" i="0" u="none" strike="noStrike" kern="1200" cap="none" spc="0" normalizeH="0" baseline="0" noProof="0" dirty="0">
              <a:ln w="10160">
                <a:solidFill>
                  <a:srgbClr val="D6AB98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99813" y="5626693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MISSING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254" y="4460628"/>
            <a:ext cx="5819775" cy="122872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86" y="2635501"/>
            <a:ext cx="858176" cy="1040358"/>
          </a:xfrm>
          <a:prstGeom prst="rect">
            <a:avLst/>
          </a:prstGeom>
        </p:spPr>
      </p:pic>
      <p:sp>
        <p:nvSpPr>
          <p:cNvPr id="26" name="Flecha derecha 25"/>
          <p:cNvSpPr/>
          <p:nvPr/>
        </p:nvSpPr>
        <p:spPr>
          <a:xfrm>
            <a:off x="4184269" y="2965362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620995" y="3687271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DRILLING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9" name="Flecha derecha 28"/>
          <p:cNvSpPr/>
          <p:nvPr/>
        </p:nvSpPr>
        <p:spPr>
          <a:xfrm rot="19665353">
            <a:off x="6421297" y="2816201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30" name="Flecha derecha 29"/>
          <p:cNvSpPr/>
          <p:nvPr/>
        </p:nvSpPr>
        <p:spPr>
          <a:xfrm rot="1846944">
            <a:off x="6422563" y="2290451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72797" y="3325402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PREDICTION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54" y="1754328"/>
            <a:ext cx="1288543" cy="1562088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2262254" y="1900783"/>
            <a:ext cx="8899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80%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TRAIN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20%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TEST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3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/>
      <p:bldP spid="29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Method: ERC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2.II. </a:t>
            </a:r>
            <a:r>
              <a:rPr lang="en-US" dirty="0"/>
              <a:t>VALUE </a:t>
            </a:r>
            <a:r>
              <a:rPr lang="en-US" dirty="0" smtClean="0"/>
              <a:t>IMPUTATION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304551" y="1152294"/>
            <a:ext cx="8424863" cy="8640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Ensemble of </a:t>
            </a:r>
            <a:r>
              <a:rPr lang="en-US" dirty="0" err="1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Regressor</a:t>
            </a:r>
            <a:r>
              <a:rPr lang="en-US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 Chains (ERC): </a:t>
            </a:r>
            <a:r>
              <a:rPr lang="en-US" sz="160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Build several regression models on an incremental basis. Each model predicts a variable that is then used to train the next model.</a:t>
            </a:r>
          </a:p>
          <a:p>
            <a:endParaRPr lang="en-US" b="0" dirty="0" smtClean="0">
              <a:solidFill>
                <a:sysClr val="windowText" lastClr="000000"/>
              </a:solidFill>
              <a:latin typeface="BdE Neue Helvetica 55 Roman" panose="020B0604020202020204" pitchFamily="34" charset="0"/>
            </a:endParaRPr>
          </a:p>
          <a:p>
            <a:endParaRPr lang="en-US" b="0" dirty="0">
              <a:solidFill>
                <a:sysClr val="windowText" lastClr="000000"/>
              </a:solidFill>
              <a:latin typeface="BdE Neue Helvetica 55 Roman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50252"/>
            <a:ext cx="5410200" cy="290512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23528" y="5630714"/>
            <a:ext cx="840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</a:rPr>
              <a:t>The </a:t>
            </a:r>
            <a:r>
              <a:rPr lang="en-US" sz="1600" b="1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order of prediction of the variables (string) theoretically affects the result, giving greater weight to the first variables chosen. 5 random strings are tested.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</a:endParaRPr>
          </a:p>
        </p:txBody>
      </p:sp>
      <p:sp>
        <p:nvSpPr>
          <p:cNvPr id="14" name="Marcador de contenido 3"/>
          <p:cNvSpPr txBox="1">
            <a:spLocks/>
          </p:cNvSpPr>
          <p:nvPr/>
        </p:nvSpPr>
        <p:spPr>
          <a:xfrm>
            <a:off x="5913010" y="2016390"/>
            <a:ext cx="2970076" cy="3572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Train: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240,000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Test: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60,000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Regression model: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Random forests 1,000 trees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Not a widely-known method: custom implementation developed for this project.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Accurate imputations, high computational requirements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3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23850" y="2678315"/>
            <a:ext cx="2952006" cy="360040"/>
          </a:xfrm>
          <a:prstGeom prst="rect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323850" y="1365038"/>
            <a:ext cx="7910152" cy="26265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Scope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2019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initiative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Prepared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IIC (Instituto de Ingeniería del Conocimiento)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score (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outlier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detection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imputation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/>
              <a:t>Analysis</a:t>
            </a:r>
            <a:r>
              <a:rPr lang="es-ES_tradnl" dirty="0" smtClean="0"/>
              <a:t> of </a:t>
            </a:r>
            <a:r>
              <a:rPr lang="es-ES_tradnl" dirty="0" err="1" smtClean="0"/>
              <a:t>results</a:t>
            </a:r>
            <a:endParaRPr lang="es-ES_tradnl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tx1"/>
                </a:solidFill>
              </a:rPr>
              <a:t>Anomalies</a:t>
            </a:r>
            <a:endParaRPr lang="es-ES_tradnl" sz="1200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tx1"/>
                </a:solidFill>
              </a:rPr>
              <a:t>Missing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value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imputation</a:t>
            </a:r>
            <a:endParaRPr lang="es-ES_tradnl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Lessons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learned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next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/>
          <p:cNvSpPr/>
          <p:nvPr/>
        </p:nvSpPr>
        <p:spPr>
          <a:xfrm>
            <a:off x="539552" y="2355105"/>
            <a:ext cx="7886700" cy="1651111"/>
          </a:xfrm>
          <a:prstGeom prst="rect">
            <a:avLst/>
          </a:prstGeom>
          <a:solidFill>
            <a:srgbClr val="F3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9245" y="423136"/>
            <a:ext cx="6873035" cy="346015"/>
          </a:xfrm>
        </p:spPr>
        <p:txBody>
          <a:bodyPr/>
          <a:lstStyle/>
          <a:p>
            <a:r>
              <a:rPr lang="en-US" sz="1400" b="0" cap="none" dirty="0" smtClean="0"/>
              <a:t>ANOMALIES. Scoring IIC vs CB quality: Data distribution</a:t>
            </a:r>
            <a:endParaRPr lang="en-US" sz="1400" b="0" cap="none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7537"/>
              </p:ext>
            </p:extLst>
          </p:nvPr>
        </p:nvGraphicFramePr>
        <p:xfrm>
          <a:off x="539552" y="2060848"/>
          <a:ext cx="7886700" cy="20230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QUALITY</a:t>
                      </a:r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OF </a:t>
                      </a:r>
                      <a:r>
                        <a:rPr lang="es-ES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CBB</a:t>
                      </a:r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QUESTIONNAIRES</a:t>
                      </a:r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2017</a:t>
                      </a:r>
                      <a:endParaRPr lang="es-ES_tradn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dirty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noProof="0" dirty="0" smtClean="0">
                          <a:effectLst/>
                        </a:rPr>
                        <a:t>Scoring IIC (0=Right; 1=Wrong)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 smtClean="0">
                          <a:effectLst/>
                        </a:rPr>
                        <a:t>PERFECT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 smtClean="0">
                          <a:effectLst/>
                        </a:rPr>
                        <a:t>NOT PERFECT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TOTAL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% </a:t>
                      </a:r>
                      <a:r>
                        <a:rPr lang="en-US" sz="1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Total accumulated</a:t>
                      </a:r>
                      <a:endParaRPr lang="en-U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0-0,1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411.973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41.626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453.599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71,3%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0,1-0,2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118.439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28.942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147.381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94,4%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0,2-0,3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20.380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5.404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25.784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98,5%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0,3-0,4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5.154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1.377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6.531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99,5%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&gt;0,4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2.299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853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3.152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TOTAL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558.245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78.202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636.447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1" i="0" u="none" strike="noStrike" dirty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480860" y="4365104"/>
            <a:ext cx="7886700" cy="1938032"/>
            <a:chOff x="0" y="1"/>
            <a:chExt cx="5600700" cy="2700337"/>
          </a:xfrm>
        </p:grpSpPr>
        <p:graphicFrame>
          <p:nvGraphicFramePr>
            <p:cNvPr id="15" name="Gráfico 14"/>
            <p:cNvGraphicFramePr/>
            <p:nvPr>
              <p:extLst/>
            </p:nvPr>
          </p:nvGraphicFramePr>
          <p:xfrm>
            <a:off x="0" y="1"/>
            <a:ext cx="5600700" cy="27003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uadroTexto 2"/>
            <p:cNvSpPr txBox="1"/>
            <p:nvPr/>
          </p:nvSpPr>
          <p:spPr>
            <a:xfrm>
              <a:off x="803081" y="14727"/>
              <a:ext cx="1529612" cy="314325"/>
            </a:xfrm>
            <a:prstGeom prst="rect">
              <a:avLst/>
            </a:prstGeom>
            <a:solidFill>
              <a:sysClr val="window" lastClr="FFFFFF"/>
            </a:solidFill>
            <a:ln w="12700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BdE Neue Helvetica 55 Roman"/>
                  <a:ea typeface="+mn-ea"/>
                  <a:cs typeface="+mn-cs"/>
                </a:rPr>
                <a:t>CdB</a:t>
              </a:r>
              <a:r>
                <a:rPr kumimoji="0" lang="es-E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BdE Neue Helvetica 55 Roman"/>
                  <a:ea typeface="+mn-ea"/>
                  <a:cs typeface="+mn-cs"/>
                </a:rPr>
                <a:t> CRITERIA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/>
                  <a:ea typeface="+mn-ea"/>
                  <a:cs typeface="+mn-cs"/>
                </a:rPr>
                <a:t>: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endParaRPr>
            </a:p>
          </p:txBody>
        </p:sp>
      </p:grpSp>
      <p:cxnSp>
        <p:nvCxnSpPr>
          <p:cNvPr id="19" name="Conector recto de flecha 18"/>
          <p:cNvCxnSpPr/>
          <p:nvPr/>
        </p:nvCxnSpPr>
        <p:spPr>
          <a:xfrm>
            <a:off x="2411760" y="3338871"/>
            <a:ext cx="0" cy="4026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613333" y="2936194"/>
            <a:ext cx="0" cy="4026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7557398" y="2852936"/>
            <a:ext cx="648072" cy="34926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Elipse 29"/>
          <p:cNvSpPr/>
          <p:nvPr/>
        </p:nvSpPr>
        <p:spPr>
          <a:xfrm>
            <a:off x="5184650" y="2725026"/>
            <a:ext cx="782642" cy="4771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Elipse 30"/>
          <p:cNvSpPr/>
          <p:nvPr/>
        </p:nvSpPr>
        <p:spPr>
          <a:xfrm>
            <a:off x="3672450" y="3137533"/>
            <a:ext cx="899550" cy="64126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Elipse 33"/>
          <p:cNvSpPr/>
          <p:nvPr/>
        </p:nvSpPr>
        <p:spPr>
          <a:xfrm>
            <a:off x="1512210" y="4734074"/>
            <a:ext cx="899550" cy="11107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Llamada rectangular 34"/>
          <p:cNvSpPr/>
          <p:nvPr/>
        </p:nvSpPr>
        <p:spPr>
          <a:xfrm>
            <a:off x="5397158" y="4661946"/>
            <a:ext cx="2808312" cy="830871"/>
          </a:xfrm>
          <a:prstGeom prst="wedgeRectCallout">
            <a:avLst>
              <a:gd name="adj1" fmla="val -155688"/>
              <a:gd name="adj2" fmla="val 20197"/>
            </a:avLst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In general there is harmony between the results of the ML models and those obtained with deterministic criteria of CB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ítulo 4"/>
          <p:cNvSpPr txBox="1">
            <a:spLocks/>
          </p:cNvSpPr>
          <p:nvPr/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3.I.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344076" y="1052736"/>
            <a:ext cx="2790585" cy="7041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98356" y="1095314"/>
            <a:ext cx="2736305" cy="6615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False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positives? Analyze to detect possible improvements in our filtering systems.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306768" y="1052736"/>
            <a:ext cx="2615287" cy="7041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/>
          <p:cNvSpPr txBox="1"/>
          <p:nvPr/>
        </p:nvSpPr>
        <p:spPr>
          <a:xfrm>
            <a:off x="3361049" y="1095314"/>
            <a:ext cx="2501510" cy="6615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400"/>
              </a:lnSpc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False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negatives? </a:t>
            </a:r>
            <a:r>
              <a:rPr lang="en-US" sz="1400" dirty="0" err="1" smtClean="0"/>
              <a:t>Analyse</a:t>
            </a:r>
            <a:r>
              <a:rPr lang="en-US" sz="1400" dirty="0" smtClean="0"/>
              <a:t> whether it is necessary to relax our filtering systems </a:t>
            </a:r>
            <a:endParaRPr lang="en-US" sz="1400" dirty="0"/>
          </a:p>
        </p:txBody>
      </p:sp>
      <p:sp>
        <p:nvSpPr>
          <p:cNvPr id="37" name="Rectángulo 36"/>
          <p:cNvSpPr/>
          <p:nvPr/>
        </p:nvSpPr>
        <p:spPr>
          <a:xfrm>
            <a:off x="6084168" y="1052736"/>
            <a:ext cx="2615287" cy="7041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6138448" y="1095314"/>
            <a:ext cx="2561007" cy="6615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400"/>
              </a:lnSpc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94% of the questionnaires are concentrated in a range of anomaly between 0 and 0.2</a:t>
            </a:r>
            <a:endParaRPr lang="en-US" sz="14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899592" y="4221088"/>
            <a:ext cx="71287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endCxn id="29" idx="6"/>
          </p:cNvCxnSpPr>
          <p:nvPr/>
        </p:nvCxnSpPr>
        <p:spPr>
          <a:xfrm rot="16200000" flipH="1">
            <a:off x="7176858" y="1998959"/>
            <a:ext cx="1239882" cy="817342"/>
          </a:xfrm>
          <a:prstGeom prst="bentConnector4">
            <a:avLst>
              <a:gd name="adj1" fmla="val 42958"/>
              <a:gd name="adj2" fmla="val 1279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/>
          <p:cNvCxnSpPr>
            <a:stCxn id="27" idx="2"/>
            <a:endCxn id="30" idx="6"/>
          </p:cNvCxnSpPr>
          <p:nvPr/>
        </p:nvCxnSpPr>
        <p:spPr>
          <a:xfrm rot="16200000" flipH="1">
            <a:off x="4687479" y="1683802"/>
            <a:ext cx="1206747" cy="1352880"/>
          </a:xfrm>
          <a:prstGeom prst="bentConnector4">
            <a:avLst>
              <a:gd name="adj1" fmla="val 12018"/>
              <a:gd name="adj2" fmla="val 11689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3" idx="2"/>
            <a:endCxn id="31" idx="6"/>
          </p:cNvCxnSpPr>
          <p:nvPr/>
        </p:nvCxnSpPr>
        <p:spPr>
          <a:xfrm rot="16200000" flipH="1">
            <a:off x="2305034" y="1191201"/>
            <a:ext cx="1701301" cy="2832631"/>
          </a:xfrm>
          <a:prstGeom prst="bentConnector4">
            <a:avLst>
              <a:gd name="adj1" fmla="val 15213"/>
              <a:gd name="adj2" fmla="val 10698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3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7949" y="418036"/>
            <a:ext cx="6416910" cy="315756"/>
          </a:xfrm>
        </p:spPr>
        <p:txBody>
          <a:bodyPr/>
          <a:lstStyle/>
          <a:p>
            <a:r>
              <a:rPr lang="en-US" sz="1600" b="0" dirty="0" smtClean="0"/>
              <a:t>Anomalies. Why should we trust the score?</a:t>
            </a:r>
            <a:endParaRPr lang="en-US" sz="1600" b="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_tradnl" dirty="0"/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197948" y="126325"/>
            <a:ext cx="6368979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3.I.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77232"/>
              </p:ext>
            </p:extLst>
          </p:nvPr>
        </p:nvGraphicFramePr>
        <p:xfrm>
          <a:off x="395536" y="2708921"/>
          <a:ext cx="8352928" cy="22322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355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Accepting this score…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…we win or lose companies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…giving up on these…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…and including these</a:t>
                      </a:r>
                      <a:r>
                        <a:rPr lang="en-US" sz="1400" baseline="0" noProof="0" dirty="0" smtClean="0"/>
                        <a:t>…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73"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0.1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FF0000"/>
                          </a:solidFill>
                        </a:rPr>
                        <a:t>-104,646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>
                          <a:solidFill>
                            <a:srgbClr val="FF0000"/>
                          </a:solidFill>
                        </a:rPr>
                        <a:t>-146,272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41,626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73"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0.2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42,735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FF0000"/>
                          </a:solidFill>
                        </a:rPr>
                        <a:t>-27,833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70,568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73"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0.3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68,519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FF0000"/>
                          </a:solidFill>
                        </a:rPr>
                        <a:t>-7,453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75,972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73"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0.4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75,050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FF0000"/>
                          </a:solidFill>
                        </a:rPr>
                        <a:t>-2,299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rgbClr val="00B050"/>
                          </a:solidFill>
                        </a:rPr>
                        <a:t>77,349</a:t>
                      </a:r>
                      <a:endParaRPr lang="es-ES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40343" y="2328685"/>
            <a:ext cx="3240360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BdE Neue Helvetica 55 Roman" pitchFamily="34" charset="0"/>
              </a:rPr>
              <a:t>In summary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21" y="953272"/>
            <a:ext cx="2304256" cy="1536170"/>
          </a:xfrm>
          <a:prstGeom prst="rect">
            <a:avLst/>
          </a:prstGeom>
        </p:spPr>
      </p:pic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6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23850" y="3411310"/>
            <a:ext cx="2375942" cy="297085"/>
          </a:xfrm>
          <a:prstGeom prst="rect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323850" y="1383691"/>
            <a:ext cx="7920558" cy="3077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Scope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2019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initiative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Prepared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IIC (Instituto de Ingeniería del Conocimiento)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score (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outlier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detection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imputation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>
                <a:solidFill>
                  <a:schemeClr val="tx1"/>
                </a:solidFill>
              </a:rPr>
              <a:t>Missing</a:t>
            </a:r>
            <a:r>
              <a:rPr lang="es-ES_tradnl" sz="1200" dirty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value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>
                <a:solidFill>
                  <a:schemeClr val="tx1"/>
                </a:solidFill>
              </a:rPr>
              <a:t>imputation</a:t>
            </a:r>
            <a:endParaRPr lang="es-ES_tradnl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Lessons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learned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next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3.2 </a:t>
            </a:r>
            <a:r>
              <a:rPr lang="es-ES" dirty="0" err="1" smtClean="0"/>
              <a:t>point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1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6826" y="432190"/>
            <a:ext cx="6639430" cy="316946"/>
          </a:xfrm>
        </p:spPr>
        <p:txBody>
          <a:bodyPr/>
          <a:lstStyle/>
          <a:p>
            <a:r>
              <a:rPr lang="es-ES_tradnl" sz="1600" b="0" dirty="0" err="1" smtClean="0"/>
              <a:t>Correlations</a:t>
            </a:r>
            <a:r>
              <a:rPr lang="es-ES_tradnl" sz="1600" b="0" dirty="0" smtClean="0"/>
              <a:t>: </a:t>
            </a:r>
            <a:r>
              <a:rPr lang="es-ES_tradnl" sz="1600" b="0" dirty="0" err="1" smtClean="0"/>
              <a:t>Imputed</a:t>
            </a:r>
            <a:r>
              <a:rPr lang="es-ES_tradnl" sz="1600" b="0" dirty="0" smtClean="0"/>
              <a:t> </a:t>
            </a:r>
            <a:r>
              <a:rPr lang="es-ES_tradnl" sz="1600" b="0" dirty="0" err="1" smtClean="0"/>
              <a:t>employment</a:t>
            </a:r>
            <a:r>
              <a:rPr lang="es-ES_tradnl" sz="1600" b="0" dirty="0" smtClean="0"/>
              <a:t> vs real </a:t>
            </a:r>
            <a:r>
              <a:rPr lang="es-ES_tradnl" sz="1600" b="0" dirty="0" err="1" smtClean="0"/>
              <a:t>employment</a:t>
            </a:r>
            <a:endParaRPr lang="es-ES" sz="1600" b="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8" y="1411744"/>
            <a:ext cx="8424936" cy="3834848"/>
          </a:xfrm>
          <a:prstGeom prst="rect">
            <a:avLst/>
          </a:prstGeom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3.II.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93096"/>
            <a:ext cx="1815865" cy="1881522"/>
          </a:xfrm>
          <a:prstGeom prst="rect">
            <a:avLst/>
          </a:prstGeom>
        </p:spPr>
      </p:pic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411760" y="1411744"/>
            <a:ext cx="4176464" cy="289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3635896" y="3645024"/>
            <a:ext cx="1512168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SECTOR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090139" y="2205831"/>
            <a:ext cx="5340350" cy="3527425"/>
          </a:xfrm>
        </p:spPr>
        <p:txBody>
          <a:bodyPr/>
          <a:lstStyle/>
          <a:p>
            <a:r>
              <a:rPr lang="en-US" dirty="0" smtClean="0"/>
              <a:t>Introduction. Scope of the 2019 initiative</a:t>
            </a:r>
          </a:p>
          <a:p>
            <a:r>
              <a:rPr lang="en-US" dirty="0" smtClean="0"/>
              <a:t>Prepared by IIC (</a:t>
            </a:r>
            <a:r>
              <a:rPr lang="en-US" dirty="0" err="1" smtClean="0"/>
              <a:t>Instituto</a:t>
            </a:r>
            <a:r>
              <a:rPr lang="en-US" dirty="0" smtClean="0"/>
              <a:t> de </a:t>
            </a:r>
            <a:r>
              <a:rPr lang="en-US" dirty="0" err="1" smtClean="0"/>
              <a:t>Ingeniería</a:t>
            </a:r>
            <a:r>
              <a:rPr lang="en-US" dirty="0" smtClean="0"/>
              <a:t> del </a:t>
            </a:r>
            <a:r>
              <a:rPr lang="en-US" dirty="0" err="1" smtClean="0"/>
              <a:t>Conocimiento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200" dirty="0" smtClean="0">
                <a:solidFill>
                  <a:schemeClr val="bg1"/>
                </a:solidFill>
              </a:rPr>
              <a:t>Anomalies score (outlier detection)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200" dirty="0" smtClean="0">
                <a:solidFill>
                  <a:schemeClr val="bg1"/>
                </a:solidFill>
              </a:rPr>
              <a:t>Missing value imputation</a:t>
            </a:r>
          </a:p>
          <a:p>
            <a:r>
              <a:rPr lang="en-US" dirty="0" smtClean="0"/>
              <a:t>Analysis of results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200" dirty="0" smtClean="0">
                <a:solidFill>
                  <a:schemeClr val="bg1"/>
                </a:solidFill>
              </a:rPr>
              <a:t>Anomalies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200" dirty="0" smtClean="0">
                <a:solidFill>
                  <a:schemeClr val="bg1"/>
                </a:solidFill>
              </a:rPr>
              <a:t>Missing value imputation</a:t>
            </a:r>
          </a:p>
          <a:p>
            <a:pPr marL="228600" lvl="1" indent="-228600">
              <a:spcBef>
                <a:spcPts val="1000"/>
              </a:spcBef>
              <a:buFont typeface="+mj-lt"/>
              <a:buAutoNum type="arabicPeriod" startAt="4"/>
            </a:pPr>
            <a:r>
              <a:rPr lang="en-US" sz="1200" b="1" dirty="0" smtClean="0">
                <a:solidFill>
                  <a:schemeClr val="bg1"/>
                </a:solidFill>
              </a:rPr>
              <a:t>Lessons learned and next steps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5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Correlations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real and </a:t>
            </a:r>
            <a:r>
              <a:rPr lang="es-ES" dirty="0" err="1" smtClean="0"/>
              <a:t>imputed</a:t>
            </a:r>
            <a:r>
              <a:rPr lang="es-ES" dirty="0" smtClean="0"/>
              <a:t> data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14843" b="31169"/>
          <a:stretch/>
        </p:blipFill>
        <p:spPr>
          <a:xfrm>
            <a:off x="66102" y="1844824"/>
            <a:ext cx="8784976" cy="2993424"/>
          </a:xfrm>
          <a:prstGeom prst="rect">
            <a:avLst/>
          </a:prstGeom>
        </p:spPr>
      </p:pic>
      <p:sp>
        <p:nvSpPr>
          <p:cNvPr id="9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3.II.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245880" y="4910256"/>
            <a:ext cx="4264020" cy="302605"/>
            <a:chOff x="1259632" y="5733256"/>
            <a:chExt cx="4264020" cy="288032"/>
          </a:xfrm>
          <a:solidFill>
            <a:schemeClr val="bg1"/>
          </a:solidFill>
        </p:grpSpPr>
        <p:sp>
          <p:nvSpPr>
            <p:cNvPr id="5" name="Rectángulo redondeado 4"/>
            <p:cNvSpPr/>
            <p:nvPr/>
          </p:nvSpPr>
          <p:spPr>
            <a:xfrm>
              <a:off x="1259632" y="5733256"/>
              <a:ext cx="4264020" cy="288032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_tradnl" sz="1200" b="1" dirty="0" err="1" smtClean="0"/>
                <a:t>Clients</a:t>
              </a:r>
              <a:r>
                <a:rPr lang="es-ES_tradnl" sz="1200" b="1" dirty="0" smtClean="0"/>
                <a:t> (12380): </a:t>
              </a:r>
              <a:r>
                <a:rPr lang="es-ES_tradnl" sz="1200" b="1" dirty="0" err="1" smtClean="0"/>
                <a:t>correlation</a:t>
              </a:r>
              <a:r>
                <a:rPr lang="es-ES_tradnl" sz="1200" b="1" dirty="0" smtClean="0"/>
                <a:t> </a:t>
              </a:r>
              <a:r>
                <a:rPr lang="es-ES_tradnl" sz="1200" b="1" dirty="0" err="1" smtClean="0"/>
                <a:t>very</a:t>
              </a:r>
              <a:r>
                <a:rPr lang="es-ES_tradnl" sz="1200" b="1" dirty="0" smtClean="0"/>
                <a:t> </a:t>
              </a:r>
              <a:r>
                <a:rPr lang="es-ES_tradnl" sz="1200" b="1" dirty="0" err="1" smtClean="0"/>
                <a:t>close</a:t>
              </a:r>
              <a:r>
                <a:rPr lang="es-ES_tradnl" sz="1200" b="1" dirty="0" smtClean="0"/>
                <a:t> to 1  </a:t>
              </a:r>
              <a:endParaRPr lang="es-ES" sz="1200" b="1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9905" y="5741735"/>
              <a:ext cx="269204" cy="271073"/>
            </a:xfrm>
            <a:prstGeom prst="rect">
              <a:avLst/>
            </a:prstGeom>
            <a:grpFill/>
          </p:spPr>
        </p:pic>
      </p:grpSp>
      <p:cxnSp>
        <p:nvCxnSpPr>
          <p:cNvPr id="12" name="Conector recto 11"/>
          <p:cNvCxnSpPr/>
          <p:nvPr/>
        </p:nvCxnSpPr>
        <p:spPr>
          <a:xfrm flipV="1">
            <a:off x="532432" y="2672132"/>
            <a:ext cx="528587" cy="2238124"/>
          </a:xfrm>
          <a:prstGeom prst="line">
            <a:avLst/>
          </a:prstGeom>
          <a:ln w="12700"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38126" y="2528116"/>
            <a:ext cx="2232248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/>
          <p:cNvCxnSpPr/>
          <p:nvPr/>
        </p:nvCxnSpPr>
        <p:spPr>
          <a:xfrm flipV="1">
            <a:off x="810713" y="4587949"/>
            <a:ext cx="291477" cy="694710"/>
          </a:xfrm>
          <a:prstGeom prst="line">
            <a:avLst/>
          </a:prstGeom>
          <a:ln w="12700"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38126" y="4443932"/>
            <a:ext cx="2232248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/>
          <p:cNvGrpSpPr/>
          <p:nvPr/>
        </p:nvGrpSpPr>
        <p:grpSpPr>
          <a:xfrm>
            <a:off x="245880" y="5252854"/>
            <a:ext cx="6167722" cy="288032"/>
            <a:chOff x="168098" y="5097547"/>
            <a:chExt cx="5402214" cy="288032"/>
          </a:xfrm>
          <a:solidFill>
            <a:schemeClr val="bg1"/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168098" y="5097547"/>
              <a:ext cx="5402214" cy="288032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_tradnl" sz="1200" b="1" dirty="0" err="1" smtClean="0"/>
                <a:t>Shareholders</a:t>
              </a:r>
              <a:r>
                <a:rPr lang="es-ES_tradnl" sz="1200" b="1" dirty="0" smtClean="0"/>
                <a:t> </a:t>
              </a:r>
              <a:r>
                <a:rPr lang="es-ES_tradnl" sz="1200" b="1" dirty="0" err="1" smtClean="0"/>
                <a:t>for</a:t>
              </a:r>
              <a:r>
                <a:rPr lang="es-ES_tradnl" sz="1200" b="1" dirty="0" smtClean="0"/>
                <a:t> </a:t>
              </a:r>
              <a:r>
                <a:rPr lang="es-ES_tradnl" sz="1200" b="1" dirty="0" err="1" smtClean="0"/>
                <a:t>required</a:t>
              </a:r>
              <a:r>
                <a:rPr lang="es-ES_tradnl" sz="1200" b="1" dirty="0" smtClean="0"/>
                <a:t> </a:t>
              </a:r>
              <a:r>
                <a:rPr lang="es-ES_tradnl" sz="1200" b="1" dirty="0" err="1" smtClean="0"/>
                <a:t>disbursements</a:t>
              </a:r>
              <a:r>
                <a:rPr lang="es-ES_tradnl" sz="1200" b="1" dirty="0" smtClean="0"/>
                <a:t> (12390): </a:t>
              </a:r>
              <a:r>
                <a:rPr lang="es-ES_tradnl" sz="1200" b="1" dirty="0" err="1" smtClean="0"/>
                <a:t>correlation</a:t>
              </a:r>
              <a:r>
                <a:rPr lang="es-ES_tradnl" sz="1200" b="1" dirty="0" smtClean="0"/>
                <a:t> </a:t>
              </a:r>
              <a:r>
                <a:rPr lang="es-ES_tradnl" sz="1200" b="1" dirty="0" err="1" smtClean="0"/>
                <a:t>close</a:t>
              </a:r>
              <a:r>
                <a:rPr lang="es-ES_tradnl" sz="1200" b="1" dirty="0" smtClean="0"/>
                <a:t> to 0  </a:t>
              </a:r>
              <a:endParaRPr lang="es-ES" sz="1200" b="1" dirty="0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168722" y="5127352"/>
              <a:ext cx="224315" cy="258224"/>
            </a:xfrm>
            <a:prstGeom prst="rect">
              <a:avLst/>
            </a:prstGeom>
            <a:grpFill/>
          </p:spPr>
        </p:pic>
      </p:grpSp>
      <p:sp>
        <p:nvSpPr>
          <p:cNvPr id="25" name="Elipse 24"/>
          <p:cNvSpPr/>
          <p:nvPr/>
        </p:nvSpPr>
        <p:spPr>
          <a:xfrm>
            <a:off x="2192405" y="2042428"/>
            <a:ext cx="4570441" cy="27348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245880" y="5580879"/>
            <a:ext cx="7175834" cy="4034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200" b="1" dirty="0" smtClean="0"/>
              <a:t>High </a:t>
            </a:r>
            <a:r>
              <a:rPr lang="es-ES_tradnl" sz="1200" b="1" dirty="0" err="1" smtClean="0"/>
              <a:t>correlations</a:t>
            </a:r>
            <a:r>
              <a:rPr lang="es-ES_tradnl" sz="1200" b="1" dirty="0" smtClean="0"/>
              <a:t> in </a:t>
            </a:r>
            <a:r>
              <a:rPr lang="es-ES_tradnl" sz="1200" b="1" dirty="0" err="1" smtClean="0"/>
              <a:t>debts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with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credit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institutions</a:t>
            </a:r>
            <a:r>
              <a:rPr lang="es-ES_tradnl" sz="1200" b="1" dirty="0" smtClean="0"/>
              <a:t> (</a:t>
            </a:r>
            <a:r>
              <a:rPr lang="es-ES_tradnl" sz="1200" b="1" dirty="0" smtClean="0">
                <a:solidFill>
                  <a:srgbClr val="2B5796"/>
                </a:solidFill>
              </a:rPr>
              <a:t>blue</a:t>
            </a:r>
            <a:r>
              <a:rPr lang="es-ES_tradnl" sz="1200" b="1" dirty="0" smtClean="0"/>
              <a:t>). </a:t>
            </a:r>
            <a:r>
              <a:rPr lang="es-ES_tradnl" sz="1200" b="1" dirty="0" err="1" smtClean="0"/>
              <a:t>Low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for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creditors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for</a:t>
            </a:r>
            <a:r>
              <a:rPr lang="es-ES_tradnl" sz="1200" b="1" dirty="0" smtClean="0"/>
              <a:t> leasing (</a:t>
            </a:r>
            <a:r>
              <a:rPr lang="es-ES_tradnl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orange</a:t>
            </a:r>
            <a:r>
              <a:rPr lang="es-ES_tradnl" sz="1200" b="1" dirty="0" smtClean="0"/>
              <a:t>)</a:t>
            </a:r>
            <a:endParaRPr lang="es-ES" sz="1200" b="1" dirty="0"/>
          </a:p>
        </p:txBody>
      </p:sp>
      <p:cxnSp>
        <p:nvCxnSpPr>
          <p:cNvPr id="34" name="Conector recto 33"/>
          <p:cNvCxnSpPr>
            <a:endCxn id="25" idx="5"/>
          </p:cNvCxnSpPr>
          <p:nvPr/>
        </p:nvCxnSpPr>
        <p:spPr>
          <a:xfrm flipH="1" flipV="1">
            <a:off x="6093520" y="4376751"/>
            <a:ext cx="1060528" cy="1204132"/>
          </a:xfrm>
          <a:prstGeom prst="line">
            <a:avLst/>
          </a:prstGeom>
          <a:ln w="12700"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6834854" y="2042428"/>
            <a:ext cx="2139998" cy="2736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Conector recto 37"/>
          <p:cNvCxnSpPr>
            <a:endCxn id="37" idx="4"/>
          </p:cNvCxnSpPr>
          <p:nvPr/>
        </p:nvCxnSpPr>
        <p:spPr>
          <a:xfrm flipH="1" flipV="1">
            <a:off x="7904853" y="4779044"/>
            <a:ext cx="946226" cy="1245274"/>
          </a:xfrm>
          <a:prstGeom prst="line">
            <a:avLst/>
          </a:prstGeom>
          <a:ln w="12700"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245880" y="6024317"/>
            <a:ext cx="8718608" cy="2540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200" b="1" dirty="0" err="1" smtClean="0"/>
              <a:t>Less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amount</a:t>
            </a:r>
            <a:r>
              <a:rPr lang="es-ES_tradnl" sz="1200" b="1" dirty="0" smtClean="0"/>
              <a:t> of </a:t>
            </a:r>
            <a:r>
              <a:rPr lang="es-ES_tradnl" sz="1200" b="1" dirty="0" err="1" smtClean="0"/>
              <a:t>imputed</a:t>
            </a:r>
            <a:r>
              <a:rPr lang="es-ES_tradnl" sz="1200" b="1" dirty="0" smtClean="0"/>
              <a:t> data in </a:t>
            </a:r>
            <a:r>
              <a:rPr lang="es-ES_tradnl" sz="1200" b="1" dirty="0" err="1" smtClean="0"/>
              <a:t>suppliers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than</a:t>
            </a:r>
            <a:r>
              <a:rPr lang="es-ES_tradnl" sz="1200" b="1" dirty="0" smtClean="0"/>
              <a:t> in </a:t>
            </a:r>
            <a:r>
              <a:rPr lang="es-ES_tradnl" sz="1200" b="1" dirty="0" err="1" smtClean="0"/>
              <a:t>clients</a:t>
            </a:r>
            <a:r>
              <a:rPr lang="es-ES_tradnl" sz="1200" b="1" dirty="0" smtClean="0"/>
              <a:t>. </a:t>
            </a:r>
            <a:r>
              <a:rPr lang="es-ES_tradnl" sz="1200" b="1" dirty="0" err="1" smtClean="0"/>
              <a:t>Worse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correlation</a:t>
            </a:r>
            <a:r>
              <a:rPr lang="es-ES_tradnl" sz="1200" b="1" dirty="0" smtClean="0"/>
              <a:t> in </a:t>
            </a:r>
            <a:r>
              <a:rPr lang="es-ES_tradnl" sz="1200" b="1" dirty="0" err="1" smtClean="0"/>
              <a:t>suppliers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than</a:t>
            </a:r>
            <a:r>
              <a:rPr lang="es-ES_tradnl" sz="1200" b="1" dirty="0" smtClean="0"/>
              <a:t> in </a:t>
            </a:r>
            <a:r>
              <a:rPr lang="es-ES_tradnl" sz="1200" b="1" dirty="0" err="1" smtClean="0"/>
              <a:t>clients</a:t>
            </a:r>
            <a:endParaRPr lang="es-ES" sz="12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98407" y="1171222"/>
            <a:ext cx="6464439" cy="4153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1">
              <a:lnSpc>
                <a:spcPts val="1800"/>
              </a:lnSpc>
            </a:pP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Detail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by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sector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on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horizontal axis.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19245" y="2204864"/>
            <a:ext cx="1616451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CLIENTS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54499" y="2207271"/>
            <a:ext cx="1692000" cy="141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SHORT TERM DEBT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90730" y="2204864"/>
            <a:ext cx="1584176" cy="131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LONG TERM DEBT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154048" y="2204864"/>
            <a:ext cx="14273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SUPPLIERS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5" grpId="0" animBg="1"/>
      <p:bldP spid="33" grpId="0" animBg="1"/>
      <p:bldP spid="3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19245" y="423137"/>
            <a:ext cx="6873035" cy="288001"/>
          </a:xfrm>
        </p:spPr>
        <p:txBody>
          <a:bodyPr/>
          <a:lstStyle/>
          <a:p>
            <a:r>
              <a:rPr lang="es-ES" sz="1400" dirty="0" smtClean="0"/>
              <a:t>IMPUTATIONS: </a:t>
            </a:r>
            <a:r>
              <a:rPr lang="es-ES" sz="1400" dirty="0" err="1" smtClean="0"/>
              <a:t>Days</a:t>
            </a:r>
            <a:r>
              <a:rPr lang="es-ES" sz="1400" dirty="0" smtClean="0"/>
              <a:t> </a:t>
            </a:r>
            <a:r>
              <a:rPr lang="es-ES" sz="1400" dirty="0" err="1" smtClean="0"/>
              <a:t>payable</a:t>
            </a:r>
            <a:r>
              <a:rPr lang="es-ES" sz="1400" dirty="0" smtClean="0"/>
              <a:t> and sales </a:t>
            </a:r>
            <a:r>
              <a:rPr lang="es-ES" sz="1400" dirty="0" err="1" smtClean="0"/>
              <a:t>outstanding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</a:t>
            </a:r>
            <a:r>
              <a:rPr lang="es-ES" sz="1400" dirty="0" err="1" smtClean="0"/>
              <a:t>activity</a:t>
            </a:r>
            <a:r>
              <a:rPr lang="es-ES" sz="1400" dirty="0" smtClean="0"/>
              <a:t> sector</a:t>
            </a:r>
            <a:endParaRPr lang="es-ES" sz="1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  <a:p>
            <a:endParaRPr lang="es-ES" dirty="0"/>
          </a:p>
        </p:txBody>
      </p:sp>
      <p:sp>
        <p:nvSpPr>
          <p:cNvPr id="9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3.II.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11560" y="5176921"/>
            <a:ext cx="7704856" cy="77235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3568" y="5122875"/>
            <a:ext cx="7272808" cy="8264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7544" y="5711062"/>
            <a:ext cx="8173032" cy="600026"/>
          </a:xfrm>
          <a:prstGeom prst="rect">
            <a:avLst/>
          </a:prstGeom>
          <a:solidFill>
            <a:srgbClr val="C0806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correlations are acceptable for DSO and financial cost, but are lower for DPO, perhaps because fewer imputations have been made in the supplier key.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2" y="1412775"/>
            <a:ext cx="8584482" cy="39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41296" y="3969268"/>
            <a:ext cx="5094800" cy="360040"/>
          </a:xfrm>
          <a:prstGeom prst="rect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CONTENTS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323850" y="1377982"/>
            <a:ext cx="5832648" cy="3077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Scope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2019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initiative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Prepared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IIC (Instituto de Ingeniería del Conocimiento)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score (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outlier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detection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imputations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imputations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/>
              <a:t>Lessons</a:t>
            </a:r>
            <a:r>
              <a:rPr lang="es-ES_tradnl" dirty="0" smtClean="0"/>
              <a:t> </a:t>
            </a:r>
            <a:r>
              <a:rPr lang="es-ES_tradnl" dirty="0" err="1" smtClean="0"/>
              <a:t>learned</a:t>
            </a:r>
            <a:r>
              <a:rPr lang="es-ES_tradnl" dirty="0" smtClean="0"/>
              <a:t> and </a:t>
            </a:r>
            <a:r>
              <a:rPr lang="es-ES_tradnl" dirty="0" err="1" smtClean="0"/>
              <a:t>next</a:t>
            </a:r>
            <a:r>
              <a:rPr lang="es-ES_tradnl" dirty="0" smtClean="0"/>
              <a:t> </a:t>
            </a:r>
            <a:r>
              <a:rPr lang="es-ES_tradnl" dirty="0" err="1" smtClean="0"/>
              <a:t>steps</a:t>
            </a:r>
            <a:endParaRPr lang="es-ES_tradnl" dirty="0" smtClean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4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INTERNAL</a:t>
            </a:r>
            <a:r>
              <a:rPr kumimoji="0" lang="es-ES_tradnl" sz="1000" b="1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USE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2019 POC </a:t>
            </a:r>
            <a:r>
              <a:rPr lang="es-ES" dirty="0" err="1" smtClean="0"/>
              <a:t>improve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the 2018 </a:t>
            </a:r>
            <a:r>
              <a:rPr lang="es-ES" dirty="0" err="1" smtClean="0"/>
              <a:t>pilot</a:t>
            </a:r>
            <a:r>
              <a:rPr lang="es-ES" dirty="0" smtClean="0"/>
              <a:t> </a:t>
            </a:r>
            <a:r>
              <a:rPr lang="es-ES" dirty="0" err="1" smtClean="0"/>
              <a:t>programme</a:t>
            </a:r>
            <a:r>
              <a:rPr lang="es-ES" dirty="0" smtClean="0"/>
              <a:t>?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_tradnl" dirty="0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245879" y="980728"/>
          <a:ext cx="871860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4"/>
          <p:cNvSpPr txBox="1">
            <a:spLocks/>
          </p:cNvSpPr>
          <p:nvPr/>
        </p:nvSpPr>
        <p:spPr>
          <a:xfrm>
            <a:off x="219246" y="806241"/>
            <a:ext cx="6368979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4. LECCIONES APRENDIDAS Y SIGUIENTES PASOS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</a:t>
            </a:r>
            <a:r>
              <a:rPr lang="es-ES_tradnl" dirty="0" smtClean="0"/>
              <a:t>. </a:t>
            </a:r>
            <a:r>
              <a:rPr lang="es-ES_tradnl" dirty="0" err="1" smtClean="0"/>
              <a:t>LESSONS</a:t>
            </a:r>
            <a:r>
              <a:rPr lang="es-ES_tradnl" dirty="0" smtClean="0"/>
              <a:t> </a:t>
            </a:r>
            <a:r>
              <a:rPr lang="es-ES_tradnl" dirty="0" err="1" smtClean="0"/>
              <a:t>LEARNED</a:t>
            </a:r>
            <a:r>
              <a:rPr lang="es-ES_tradnl" dirty="0" smtClean="0"/>
              <a:t> AND NEXT STEPS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2132856"/>
            <a:ext cx="504056" cy="4548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738" y="4581128"/>
            <a:ext cx="648072" cy="5847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0702" y="5246057"/>
            <a:ext cx="648072" cy="5847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608" y="5473060"/>
            <a:ext cx="648072" cy="58475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920681" y="5262976"/>
            <a:ext cx="2363288" cy="90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Done at </a:t>
            </a:r>
            <a:r>
              <a:rPr lang="es-ES" sz="1200" dirty="0" err="1" smtClean="0"/>
              <a:t>all</a:t>
            </a:r>
            <a:r>
              <a:rPr lang="es-ES" sz="1200" dirty="0" smtClean="0"/>
              <a:t> POC </a:t>
            </a:r>
            <a:r>
              <a:rPr lang="es-ES" sz="1200" dirty="0" err="1" smtClean="0"/>
              <a:t>phases</a:t>
            </a:r>
            <a:r>
              <a:rPr lang="es-ES" sz="1200" dirty="0" smtClean="0"/>
              <a:t>: data </a:t>
            </a:r>
            <a:r>
              <a:rPr lang="es-ES" sz="1200" dirty="0" err="1" smtClean="0"/>
              <a:t>selection</a:t>
            </a:r>
            <a:r>
              <a:rPr lang="es-ES" sz="1200" dirty="0" smtClean="0"/>
              <a:t>, </a:t>
            </a:r>
            <a:r>
              <a:rPr lang="es-ES" sz="1200" dirty="0" err="1" smtClean="0"/>
              <a:t>standardisation</a:t>
            </a:r>
            <a:r>
              <a:rPr lang="es-ES" sz="1200" dirty="0" smtClean="0"/>
              <a:t>, </a:t>
            </a:r>
            <a:r>
              <a:rPr lang="es-ES" sz="1200" dirty="0" err="1" smtClean="0"/>
              <a:t>results</a:t>
            </a:r>
            <a:r>
              <a:rPr lang="es-ES" sz="1200" dirty="0" smtClean="0"/>
              <a:t> </a:t>
            </a:r>
            <a:r>
              <a:rPr lang="es-ES" sz="1200" dirty="0" err="1" smtClean="0"/>
              <a:t>evaluation</a:t>
            </a:r>
            <a:r>
              <a:rPr lang="es-ES" sz="1200" dirty="0" smtClean="0"/>
              <a:t>…</a:t>
            </a:r>
            <a:endParaRPr lang="es-ES_tradnl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1156" y="2132856"/>
            <a:ext cx="420524" cy="37943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0273" y="2587665"/>
            <a:ext cx="504056" cy="51384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524328" y="2587665"/>
            <a:ext cx="1440160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But</a:t>
            </a:r>
            <a:r>
              <a:rPr lang="es-ES" sz="1200" dirty="0" smtClean="0"/>
              <a:t> the </a:t>
            </a:r>
            <a:r>
              <a:rPr lang="es-ES" sz="1200" dirty="0" err="1" smtClean="0"/>
              <a:t>number</a:t>
            </a:r>
            <a:r>
              <a:rPr lang="es-ES" sz="1200" dirty="0" smtClean="0"/>
              <a:t> of variables </a:t>
            </a:r>
            <a:r>
              <a:rPr lang="es-ES" sz="1200" dirty="0" err="1" smtClean="0"/>
              <a:t>could</a:t>
            </a:r>
            <a:r>
              <a:rPr lang="es-ES" sz="1200" dirty="0" smtClean="0"/>
              <a:t> be </a:t>
            </a:r>
            <a:r>
              <a:rPr lang="es-ES" sz="1200" dirty="0" err="1" smtClean="0"/>
              <a:t>reduced</a:t>
            </a:r>
            <a:r>
              <a:rPr lang="es-ES" sz="1200" dirty="0" smtClean="0"/>
              <a:t> </a:t>
            </a:r>
            <a:r>
              <a:rPr lang="es-ES" sz="1200" dirty="0" err="1" smtClean="0"/>
              <a:t>further</a:t>
            </a:r>
            <a:r>
              <a:rPr lang="es-ES" sz="1200" dirty="0" smtClean="0"/>
              <a:t> (</a:t>
            </a:r>
            <a:r>
              <a:rPr lang="es-ES" sz="1200" dirty="0" err="1" smtClean="0"/>
              <a:t>e.g</a:t>
            </a:r>
            <a:r>
              <a:rPr lang="es-ES" sz="1200" dirty="0" smtClean="0"/>
              <a:t>. </a:t>
            </a:r>
            <a:r>
              <a:rPr lang="es-ES" sz="1200" dirty="0" err="1" smtClean="0"/>
              <a:t>moving</a:t>
            </a:r>
            <a:r>
              <a:rPr lang="es-ES" sz="1200" dirty="0" smtClean="0"/>
              <a:t> </a:t>
            </a:r>
            <a:r>
              <a:rPr lang="es-ES" sz="1200" dirty="0" err="1" smtClean="0"/>
              <a:t>averages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</a:t>
            </a:r>
            <a:r>
              <a:rPr lang="es-ES" sz="1200" dirty="0" smtClean="0"/>
              <a:t> </a:t>
            </a:r>
            <a:r>
              <a:rPr lang="es-ES" sz="1200" dirty="0" err="1" smtClean="0"/>
              <a:t>years</a:t>
            </a:r>
            <a:r>
              <a:rPr lang="es-ES" sz="1200" dirty="0" smtClean="0"/>
              <a:t> )</a:t>
            </a:r>
            <a:endParaRPr lang="es-ES_tradnl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1156" y="2567081"/>
            <a:ext cx="504056" cy="5138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775211" y="2567081"/>
            <a:ext cx="1644662" cy="1293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Due</a:t>
            </a:r>
            <a:r>
              <a:rPr lang="es-ES" sz="1200" dirty="0" smtClean="0"/>
              <a:t> to </a:t>
            </a:r>
            <a:r>
              <a:rPr lang="es-ES" sz="1200" dirty="0" err="1" smtClean="0"/>
              <a:t>computer</a:t>
            </a:r>
            <a:r>
              <a:rPr lang="es-ES" sz="1200" dirty="0" smtClean="0"/>
              <a:t> </a:t>
            </a:r>
            <a:r>
              <a:rPr lang="es-ES" sz="1200" dirty="0" err="1" smtClean="0"/>
              <a:t>capacity</a:t>
            </a:r>
            <a:r>
              <a:rPr lang="es-ES" sz="1200" dirty="0" smtClean="0"/>
              <a:t> </a:t>
            </a:r>
            <a:r>
              <a:rPr lang="es-ES" sz="1200" dirty="0" err="1" smtClean="0"/>
              <a:t>constraints</a:t>
            </a:r>
            <a:r>
              <a:rPr lang="es-ES" sz="1200" dirty="0" smtClean="0"/>
              <a:t> </a:t>
            </a:r>
            <a:r>
              <a:rPr lang="es-ES" sz="1200" dirty="0" err="1" smtClean="0"/>
              <a:t>we</a:t>
            </a:r>
            <a:r>
              <a:rPr lang="es-ES" sz="1200" dirty="0" smtClean="0"/>
              <a:t> </a:t>
            </a:r>
            <a:r>
              <a:rPr lang="es-ES" sz="1200" dirty="0" err="1" smtClean="0"/>
              <a:t>have</a:t>
            </a:r>
            <a:r>
              <a:rPr lang="es-ES" sz="1200" dirty="0" smtClean="0"/>
              <a:t> </a:t>
            </a:r>
            <a:r>
              <a:rPr lang="es-ES" sz="1200" dirty="0" err="1" smtClean="0"/>
              <a:t>not</a:t>
            </a:r>
            <a:r>
              <a:rPr lang="es-ES" sz="1200" dirty="0" smtClean="0"/>
              <a:t> </a:t>
            </a:r>
            <a:r>
              <a:rPr lang="es-ES" sz="1200" dirty="0" err="1" smtClean="0"/>
              <a:t>trained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 smtClean="0"/>
              <a:t>all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selected</a:t>
            </a:r>
            <a:r>
              <a:rPr lang="es-ES" sz="1200" dirty="0" smtClean="0"/>
              <a:t> data.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441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s-ES_tradnl" dirty="0"/>
              <a:t>INTERNAL USE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</a:t>
            </a:r>
            <a:r>
              <a:rPr lang="es-ES_tradnl" dirty="0" smtClean="0"/>
              <a:t>. </a:t>
            </a:r>
            <a:r>
              <a:rPr lang="es-ES_tradnl" dirty="0" err="1" smtClean="0"/>
              <a:t>LESSONS</a:t>
            </a:r>
            <a:r>
              <a:rPr lang="es-ES_tradnl" dirty="0" smtClean="0"/>
              <a:t> </a:t>
            </a:r>
            <a:r>
              <a:rPr lang="es-ES_tradnl" dirty="0" err="1" smtClean="0"/>
              <a:t>LEARNED</a:t>
            </a:r>
            <a:r>
              <a:rPr lang="es-ES_tradnl" dirty="0" smtClean="0"/>
              <a:t> </a:t>
            </a:r>
            <a:r>
              <a:rPr lang="es-ES_tradnl" dirty="0"/>
              <a:t>AND </a:t>
            </a:r>
            <a:r>
              <a:rPr lang="es-ES_tradnl" dirty="0" smtClean="0"/>
              <a:t>NEXT STEPS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79512" y="980728"/>
            <a:ext cx="8856984" cy="53285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7462" y="1165840"/>
            <a:ext cx="8208912" cy="44644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tabLst/>
            </a:pPr>
            <a:r>
              <a:rPr lang="en-GB" b="1" dirty="0" smtClean="0">
                <a:solidFill>
                  <a:srgbClr val="000000"/>
                </a:solidFill>
                <a:latin typeface="BdE Neue Helvetica 55 Roman" pitchFamily="34" charset="0"/>
              </a:rPr>
              <a:t>To validate the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</a:t>
            </a:r>
            <a:r>
              <a:rPr lang="en-GB" b="1" dirty="0" smtClean="0">
                <a:solidFill>
                  <a:srgbClr val="B35C48"/>
                </a:solidFill>
                <a:latin typeface="BdE Neue Helvetica 55 Roman" pitchFamily="34" charset="0"/>
              </a:rPr>
              <a:t>anomaly score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BdE Neue Helvetica 55 Roman" pitchFamily="34" charset="0"/>
              </a:rPr>
              <a:t>it is necessary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:</a:t>
            </a:r>
          </a:p>
          <a:p>
            <a:pPr marL="742950" lvl="1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35C48"/>
                </a:solidFill>
                <a:latin typeface="BdE Neue Helvetica 55 Roman" pitchFamily="34" charset="0"/>
              </a:rPr>
              <a:t>To have </a:t>
            </a:r>
            <a:r>
              <a:rPr lang="en-GB" b="1" noProof="0" dirty="0" smtClean="0">
                <a:solidFill>
                  <a:srgbClr val="B35C48"/>
                </a:solidFill>
                <a:latin typeface="BdE Neue Helvetica 55 Roman" pitchFamily="34" charset="0"/>
              </a:rPr>
              <a:t>Shapley rate for custom aggregates  </a:t>
            </a:r>
            <a:r>
              <a:rPr lang="en-GB" noProof="0" dirty="0" smtClean="0">
                <a:solidFill>
                  <a:srgbClr val="B35C48"/>
                </a:solidFill>
                <a:latin typeface="BdE Neue Helvetica 55 Roman" pitchFamily="34" charset="0"/>
              </a:rPr>
              <a:t>to business needs (certain sectors, size,…)</a:t>
            </a:r>
          </a:p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n-GB" b="1" dirty="0" smtClean="0">
                <a:solidFill>
                  <a:srgbClr val="000000"/>
                </a:solidFill>
                <a:latin typeface="BdE Neue Helvetica 55 Roman" pitchFamily="34" charset="0"/>
              </a:rPr>
              <a:t>To validate the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BdE Neue Helvetica 55 Roman" pitchFamily="34" charset="0"/>
              </a:rPr>
              <a:t>imputations</a:t>
            </a: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BdE Neue Helvetica 55 Roman" pitchFamily="34" charset="0"/>
              </a:rPr>
              <a:t>it is necessary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:</a:t>
            </a:r>
            <a:endParaRPr lang="es-ES" b="1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742950" lvl="1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35C48"/>
                </a:solidFill>
                <a:latin typeface="BdE Neue Helvetica 55 Roman" pitchFamily="34" charset="0"/>
              </a:rPr>
              <a:t>To dispose of  </a:t>
            </a:r>
            <a:r>
              <a:rPr lang="en-GB" b="1" dirty="0" smtClean="0">
                <a:solidFill>
                  <a:srgbClr val="B35C48"/>
                </a:solidFill>
                <a:latin typeface="BdE Neue Helvetica 55 Roman" pitchFamily="34" charset="0"/>
              </a:rPr>
              <a:t>Shapley rate for imputations </a:t>
            </a:r>
            <a:r>
              <a:rPr lang="en-GB" dirty="0" smtClean="0">
                <a:solidFill>
                  <a:srgbClr val="B35C48"/>
                </a:solidFill>
                <a:latin typeface="BdE Neue Helvetica 55 Roman" pitchFamily="34" charset="0"/>
              </a:rPr>
              <a:t>and not only for anomalies</a:t>
            </a:r>
          </a:p>
          <a:p>
            <a:pPr marL="742950" lvl="1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35C48"/>
                </a:solidFill>
                <a:latin typeface="BdE Neue Helvetica 55 Roman" pitchFamily="34" charset="0"/>
              </a:rPr>
              <a:t>To review the </a:t>
            </a:r>
            <a:r>
              <a:rPr lang="en-GB" b="1" dirty="0" smtClean="0">
                <a:solidFill>
                  <a:srgbClr val="B35C48"/>
                </a:solidFill>
                <a:latin typeface="BdE Neue Helvetica 55 Roman" pitchFamily="34" charset="0"/>
              </a:rPr>
              <a:t>perforated pattern </a:t>
            </a:r>
            <a:r>
              <a:rPr lang="en-GB" dirty="0" smtClean="0">
                <a:solidFill>
                  <a:srgbClr val="B35C48"/>
                </a:solidFill>
                <a:latin typeface="BdE Neue Helvetica 55 Roman" pitchFamily="34" charset="0"/>
              </a:rPr>
              <a:t>in the test set (example: key of suppliers with little imputed data)</a:t>
            </a:r>
          </a:p>
          <a:p>
            <a:pPr marL="742950" lvl="1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35C48"/>
                </a:solidFill>
                <a:latin typeface="BdE Neue Helvetica 55 Roman" pitchFamily="34" charset="0"/>
              </a:rPr>
              <a:t>To try to repeat the </a:t>
            </a:r>
            <a:r>
              <a:rPr lang="en-GB" b="1" dirty="0" smtClean="0">
                <a:solidFill>
                  <a:srgbClr val="B35C48"/>
                </a:solidFill>
                <a:latin typeface="BdE Neue Helvetica 55 Roman" pitchFamily="34" charset="0"/>
              </a:rPr>
              <a:t>allocations after the elimination of anomalous questionnaires</a:t>
            </a:r>
          </a:p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n-GB" b="1" dirty="0" smtClean="0">
                <a:solidFill>
                  <a:srgbClr val="000000"/>
                </a:solidFill>
                <a:latin typeface="BdE Neue Helvetica 55 Roman" pitchFamily="34" charset="0"/>
              </a:rPr>
              <a:t>In short, more analysis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…</a:t>
            </a:r>
            <a:endParaRPr lang="es-ES" b="1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742950" lvl="1" indent="-285750">
              <a:lnSpc>
                <a:spcPts val="2160"/>
              </a:lnSpc>
              <a:spcAft>
                <a:spcPts val="432"/>
              </a:spcAft>
              <a:buFont typeface="Wingdings" panose="05000000000000000000" pitchFamily="2" charset="2"/>
              <a:buChar char="Ø"/>
            </a:pPr>
            <a:endParaRPr lang="es-ES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742950" lvl="1" indent="-285750">
              <a:lnSpc>
                <a:spcPts val="2160"/>
              </a:lnSpc>
              <a:spcAft>
                <a:spcPts val="432"/>
              </a:spcAft>
              <a:buFont typeface="Wingdings" panose="05000000000000000000" pitchFamily="2" charset="2"/>
              <a:buChar char="Ø"/>
            </a:pP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250">
            <a:off x="5440382" y="4440934"/>
            <a:ext cx="2295683" cy="14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THANK YOU FOR YOUR ATTENTION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9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179512" y="423136"/>
            <a:ext cx="7344816" cy="360041"/>
          </a:xfrm>
        </p:spPr>
        <p:txBody>
          <a:bodyPr/>
          <a:lstStyle/>
          <a:p>
            <a:r>
              <a:rPr lang="en-US" sz="1400" dirty="0" smtClean="0"/>
              <a:t>ANOMALIES. Building the confusion matrix. Scoring IIC vs CBSO quality</a:t>
            </a:r>
            <a:endParaRPr lang="en-US" sz="140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17" name="Título 4"/>
          <p:cNvSpPr txBox="1">
            <a:spLocks/>
          </p:cNvSpPr>
          <p:nvPr/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3.I.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_tradnl" dirty="0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23713"/>
              </p:ext>
            </p:extLst>
          </p:nvPr>
        </p:nvGraphicFramePr>
        <p:xfrm>
          <a:off x="429716" y="1102400"/>
          <a:ext cx="7886700" cy="19453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QUALITY OF CBSO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QUESTIONNAIRES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2017</a:t>
                      </a:r>
                      <a:endParaRPr lang="es-ES_tradn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dirty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noProof="0" dirty="0" smtClean="0">
                          <a:effectLst/>
                        </a:rPr>
                        <a:t>Scoring IIC (0=Right; 1=Wrong)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 smtClean="0">
                          <a:effectLst/>
                        </a:rPr>
                        <a:t>PERFECT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 smtClean="0">
                          <a:effectLst/>
                        </a:rPr>
                        <a:t>IMPERFECT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TOTAL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% </a:t>
                      </a:r>
                      <a:r>
                        <a:rPr lang="en-US" sz="1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Total accumulated</a:t>
                      </a:r>
                      <a:endParaRPr lang="en-U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35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0-0,1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411.973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41.626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453.599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71,3%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0,1-0,2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118.439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28.942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147.381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94,4%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0,2-0,3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20.380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5.404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25.784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98,5%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0,3-0,4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5.154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1.377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6.531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99,5%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&gt;0,4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2.299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853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>
                          <a:effectLst/>
                        </a:rPr>
                        <a:t>3.152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6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TOTAL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558.245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78.202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u="none" strike="noStrike" dirty="0">
                          <a:effectLst/>
                        </a:rPr>
                        <a:t>636.447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1" i="0" u="none" strike="noStrike" dirty="0">
                        <a:solidFill>
                          <a:schemeClr val="tx1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97616" y="3288449"/>
            <a:ext cx="3094264" cy="6572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600" b="1" dirty="0" err="1">
                <a:latin typeface="BdE Neue Helvetica 55 Roman" panose="020B0604020202020204" pitchFamily="34" charset="0"/>
              </a:rPr>
              <a:t>Example</a:t>
            </a:r>
            <a:r>
              <a:rPr lang="es-ES" sz="1600" b="1" dirty="0">
                <a:latin typeface="BdE Neue Helvetica 55 Roman" panose="020B0604020202020204" pitchFamily="34" charset="0"/>
              </a:rPr>
              <a:t> </a:t>
            </a:r>
            <a:r>
              <a:rPr lang="es-ES" sz="1600" b="1" dirty="0" err="1">
                <a:latin typeface="BdE Neue Helvetica 55 Roman" panose="020B0604020202020204" pitchFamily="34" charset="0"/>
              </a:rPr>
              <a:t>if</a:t>
            </a:r>
            <a:r>
              <a:rPr lang="es-ES" sz="1600" b="1" dirty="0">
                <a:latin typeface="BdE Neue Helvetica 55 Roman" panose="020B0604020202020204" pitchFamily="34" charset="0"/>
              </a:rPr>
              <a:t> </a:t>
            </a:r>
            <a:r>
              <a:rPr lang="es-ES" sz="1600" b="1" dirty="0" smtClean="0">
                <a:latin typeface="BdE Neue Helvetica 55 Roman" panose="020B0604020202020204" pitchFamily="34" charset="0"/>
              </a:rPr>
              <a:t>CBSO </a:t>
            </a:r>
            <a:r>
              <a:rPr lang="es-ES" sz="1600" b="1" dirty="0" err="1" smtClean="0">
                <a:latin typeface="BdE Neue Helvetica 55 Roman" panose="020B0604020202020204" pitchFamily="34" charset="0"/>
              </a:rPr>
              <a:t>accepts</a:t>
            </a:r>
            <a:r>
              <a:rPr lang="es-ES" sz="1600" b="1" dirty="0" smtClean="0">
                <a:latin typeface="BdE Neue Helvetica 55 Roman" panose="020B0604020202020204" pitchFamily="34" charset="0"/>
              </a:rPr>
              <a:t> </a:t>
            </a:r>
            <a:r>
              <a:rPr lang="es-ES" sz="1600" b="1" dirty="0" err="1">
                <a:latin typeface="BdE Neue Helvetica 55 Roman" panose="020B0604020202020204" pitchFamily="34" charset="0"/>
              </a:rPr>
              <a:t>an</a:t>
            </a:r>
            <a:r>
              <a:rPr lang="es-ES" sz="1600" b="1" dirty="0">
                <a:latin typeface="BdE Neue Helvetica 55 Roman" panose="020B0604020202020204" pitchFamily="34" charset="0"/>
              </a:rPr>
              <a:t> </a:t>
            </a:r>
            <a:r>
              <a:rPr lang="es-ES" sz="1600" b="1" dirty="0" smtClean="0">
                <a:latin typeface="BdE Neue Helvetica 55 Roman" panose="020B0604020202020204" pitchFamily="34" charset="0"/>
              </a:rPr>
              <a:t>score up to </a:t>
            </a:r>
            <a:r>
              <a:rPr lang="es-ES" sz="1600" b="1" dirty="0">
                <a:latin typeface="BdE Neue Helvetica 55 Roman" panose="020B0604020202020204" pitchFamily="34" charset="0"/>
              </a:rPr>
              <a:t>0.1</a:t>
            </a:r>
            <a:r>
              <a:rPr lang="es-ES" sz="1600" b="1" dirty="0" smtClean="0">
                <a:latin typeface="BdE Neue Helvetica 55 Roman" panose="020B0604020202020204" pitchFamily="34" charset="0"/>
              </a:rPr>
              <a:t>:</a:t>
            </a:r>
            <a:endParaRPr lang="es-ES" sz="1600" b="1" dirty="0">
              <a:latin typeface="BdE Neue Helvetica 55 Roman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532474" y="3293310"/>
            <a:ext cx="4286300" cy="395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rgbClr val="00B050"/>
                </a:solidFill>
                <a:latin typeface="BdE Neue Helvetica 55 Roman" pitchFamily="34" charset="0"/>
              </a:rPr>
              <a:t>CBSO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dE Neue Helvetica 55 Roman" pitchFamily="34" charset="0"/>
              </a:rPr>
              <a:t> </a:t>
            </a:r>
            <a:r>
              <a:rPr lang="es-ES" sz="1600" b="1" dirty="0" err="1" smtClean="0">
                <a:solidFill>
                  <a:srgbClr val="00B050"/>
                </a:solidFill>
                <a:latin typeface="BdE Neue Helvetica 55 Roman" pitchFamily="34" charset="0"/>
              </a:rPr>
              <a:t>gain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dE Neue Helvetica 55 Roman" pitchFamily="34" charset="0"/>
              </a:rPr>
              <a:t>s: 41,626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32474" y="3595869"/>
            <a:ext cx="4286300" cy="3688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600" b="1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dE Neue Helvetica 55 Roman" pitchFamily="34" charset="0"/>
              </a:rPr>
              <a:t>CBSO loses:</a:t>
            </a:r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dE Neue Helvetica 55 Roman" pitchFamily="34" charset="0"/>
              </a:rPr>
              <a:t> 558,245 - 411,973= 146,272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32474" y="3853576"/>
            <a:ext cx="4286300" cy="3502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dE Neue Helvetica 55 Roman" pitchFamily="34" charset="0"/>
              </a:rPr>
              <a:t>RESULT: net </a:t>
            </a: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dE Neue Helvetica 55 Roman" pitchFamily="34" charset="0"/>
              </a:rPr>
              <a:t>loss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dE Neue Helvetica 55 Roman" pitchFamily="34" charset="0"/>
              </a:rPr>
              <a:t> = 104,646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004048" y="1772816"/>
            <a:ext cx="936104" cy="28803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/>
          <p:cNvSpPr/>
          <p:nvPr/>
        </p:nvSpPr>
        <p:spPr>
          <a:xfrm>
            <a:off x="3661155" y="2004985"/>
            <a:ext cx="936104" cy="893979"/>
          </a:xfrm>
          <a:prstGeom prst="roundRect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12599"/>
              </p:ext>
            </p:extLst>
          </p:nvPr>
        </p:nvGraphicFramePr>
        <p:xfrm>
          <a:off x="463070" y="4187451"/>
          <a:ext cx="8355704" cy="22140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8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8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SUMMARIZING…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12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Accepting up</a:t>
                      </a:r>
                      <a:r>
                        <a:rPr lang="en-US" sz="1400" b="1" baseline="0" noProof="0" dirty="0" smtClean="0"/>
                        <a:t> to </a:t>
                      </a:r>
                      <a:r>
                        <a:rPr lang="en-US" sz="1400" b="1" noProof="0" dirty="0" smtClean="0"/>
                        <a:t>this score…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…the net</a:t>
                      </a:r>
                      <a:r>
                        <a:rPr lang="en-US" sz="1400" b="1" baseline="0" noProof="0" dirty="0" smtClean="0"/>
                        <a:t> gain or loss of </a:t>
                      </a:r>
                      <a:r>
                        <a:rPr lang="en-US" sz="1400" b="1" noProof="0" dirty="0" smtClean="0"/>
                        <a:t>observations is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…losing these…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…and gaining these</a:t>
                      </a:r>
                      <a:r>
                        <a:rPr lang="en-US" sz="1400" b="1" baseline="0" noProof="0" dirty="0" smtClean="0"/>
                        <a:t>…</a:t>
                      </a:r>
                      <a:endParaRPr lang="en-US" sz="1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6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/>
                        <a:t>0.1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FF0000"/>
                          </a:solidFill>
                        </a:rPr>
                        <a:t>-104,646</a:t>
                      </a:r>
                      <a:endParaRPr lang="es-E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rgbClr val="FF0000"/>
                          </a:solidFill>
                        </a:rPr>
                        <a:t>-146,272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41,626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6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/>
                        <a:t>0.2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42,735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FF0000"/>
                          </a:solidFill>
                        </a:rPr>
                        <a:t>-27,833</a:t>
                      </a:r>
                      <a:endParaRPr lang="es-E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70,568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6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/>
                        <a:t>0.3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68,519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FF0000"/>
                          </a:solidFill>
                        </a:rPr>
                        <a:t>-7,453</a:t>
                      </a:r>
                      <a:endParaRPr lang="es-E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75,972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36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/>
                        <a:t>0.4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75,050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FF0000"/>
                          </a:solidFill>
                        </a:rPr>
                        <a:t>-2,299</a:t>
                      </a:r>
                      <a:endParaRPr lang="es-E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solidFill>
                            <a:srgbClr val="00B050"/>
                          </a:solidFill>
                        </a:rPr>
                        <a:t>77,349</a:t>
                      </a:r>
                      <a:endParaRPr lang="es-E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lecha derecha 7"/>
          <p:cNvSpPr/>
          <p:nvPr/>
        </p:nvSpPr>
        <p:spPr>
          <a:xfrm>
            <a:off x="3406985" y="3472937"/>
            <a:ext cx="1008112" cy="329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2555776" y="4509120"/>
            <a:ext cx="2041483" cy="1905137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3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4" grpId="0" animBg="1"/>
      <p:bldP spid="24" grpId="0" animBg="1"/>
      <p:bldP spid="8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8" y="1576478"/>
            <a:ext cx="5752531" cy="297521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Algorithm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18741" y="4696600"/>
            <a:ext cx="8595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Training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with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5,000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trees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and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all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perfect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questionnaires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: 5.300.000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Evaluation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on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the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basis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the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perfect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,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low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quality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and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missing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questionnaires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2017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.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1016" y="915096"/>
            <a:ext cx="1440160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IForest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1" name="Abrir llave 10"/>
          <p:cNvSpPr/>
          <p:nvPr/>
        </p:nvSpPr>
        <p:spPr>
          <a:xfrm rot="5400000">
            <a:off x="5299881" y="-646232"/>
            <a:ext cx="200422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630589" y="1663085"/>
            <a:ext cx="1440160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ITree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35696" y="1665742"/>
            <a:ext cx="1099235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dirty="0" smtClean="0">
                <a:solidFill>
                  <a:srgbClr val="000000"/>
                </a:solidFill>
                <a:latin typeface="BdE Neue Helvetica 55 Roman" pitchFamily="34" charset="0"/>
              </a:rPr>
              <a:t>Scores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8025" y="2077731"/>
            <a:ext cx="1463442" cy="4119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400" noProof="0" dirty="0" err="1" smtClean="0">
                <a:solidFill>
                  <a:schemeClr val="bg2"/>
                </a:solidFill>
                <a:latin typeface="BdE Neue Helvetica 55 Roman" pitchFamily="34" charset="0"/>
              </a:rPr>
              <a:t>Outlier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6323" y="2450629"/>
            <a:ext cx="1819655" cy="9243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Normal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uncommon</a:t>
            </a: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samples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1582" y="3343934"/>
            <a:ext cx="1819655" cy="9243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Normal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common</a:t>
            </a: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samples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2151237" y="2489688"/>
            <a:ext cx="120561" cy="4231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llave 20"/>
          <p:cNvSpPr/>
          <p:nvPr/>
        </p:nvSpPr>
        <p:spPr>
          <a:xfrm>
            <a:off x="2151237" y="3049510"/>
            <a:ext cx="120561" cy="12187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1779918" y="2777573"/>
            <a:ext cx="491880" cy="2874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rgbClr val="000000"/>
                </a:solidFill>
                <a:latin typeface="BdE Neue Helvetica 55 Roman" pitchFamily="34" charset="0"/>
              </a:rPr>
              <a:t>0.5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2304046" y="2992076"/>
            <a:ext cx="107714" cy="9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306323" y="5658298"/>
            <a:ext cx="8595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Missolation</a:t>
            </a:r>
            <a:r>
              <a:rPr lang="es-ES" sz="1600" dirty="0" err="1" smtClean="0">
                <a:solidFill>
                  <a:schemeClr val="bg2"/>
                </a:solidFill>
                <a:latin typeface="BdE Neue Helvetica 55 Roman" pitchFamily="34" charset="0"/>
              </a:rPr>
              <a:t>Forest</a:t>
            </a:r>
            <a:r>
              <a:rPr lang="es-ES" sz="1600" dirty="0" smtClean="0">
                <a:solidFill>
                  <a:prstClr val="black"/>
                </a:solidFill>
                <a:latin typeface="BdE Neue Helvetica 55 Roman" pitchFamily="34" charset="0"/>
              </a:rPr>
              <a:t>: c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ustom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modification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IsolationForest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algorithm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to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allow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estimation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depth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(score)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when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missing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values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are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present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in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data.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8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219247" y="440176"/>
            <a:ext cx="6512994" cy="288001"/>
          </a:xfrm>
        </p:spPr>
        <p:txBody>
          <a:bodyPr/>
          <a:lstStyle/>
          <a:p>
            <a:r>
              <a:rPr lang="en-US" sz="1400" dirty="0" smtClean="0"/>
              <a:t>ANOMALIES. XAI (Explainable Artificial Intelligence): Explaining the black box</a:t>
            </a:r>
            <a:endParaRPr lang="en-US" sz="1400" dirty="0"/>
          </a:p>
        </p:txBody>
      </p:sp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3.I.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9265" y="1178646"/>
            <a:ext cx="8175163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CONTRIBUTIONS TO THE ANOMALY INDEX: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SHAPLEY RATIOS</a:t>
            </a:r>
          </a:p>
          <a:p>
            <a:pPr marL="0" marR="0" indent="0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0000"/>
                </a:solidFill>
                <a:latin typeface="BdE Neue Helvetica 55 Roman" pitchFamily="34" charset="0"/>
              </a:rPr>
              <a:t>Indicate which keys have contributed most to the anomaly index</a:t>
            </a:r>
            <a:endParaRPr kumimoji="0" lang="en-US" sz="180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5879" y="1340768"/>
            <a:ext cx="8430577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9638" y="5298198"/>
            <a:ext cx="7272809" cy="4350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Individual interpretation: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not very useful in the reviewed cases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49638" y="5730246"/>
            <a:ext cx="7246698" cy="4350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Additive property to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analyse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a specific node</a:t>
            </a: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9" y="2285382"/>
            <a:ext cx="8179115" cy="172544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319943" y="3963383"/>
            <a:ext cx="3184214" cy="1064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 means that the variable </a:t>
            </a:r>
            <a:r>
              <a:rPr lang="en-US" sz="1400" i="1" dirty="0" smtClean="0">
                <a:solidFill>
                  <a:srgbClr val="B35C48"/>
                </a:solidFill>
              </a:rPr>
              <a:t>“average of the last 3 years of the key 21100”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rgbClr val="B35C48"/>
                </a:solidFill>
              </a:rPr>
              <a:t> </a:t>
            </a:r>
            <a:r>
              <a:rPr lang="en-US" sz="1400" dirty="0" smtClean="0"/>
              <a:t>having a value of 9.2, </a:t>
            </a:r>
            <a:r>
              <a:rPr lang="en-US" sz="1400" dirty="0" smtClean="0">
                <a:solidFill>
                  <a:srgbClr val="0070C0"/>
                </a:solidFill>
              </a:rPr>
              <a:t>reduces</a:t>
            </a:r>
            <a:r>
              <a:rPr lang="en-US" sz="1400" dirty="0" smtClean="0"/>
              <a:t> the score by 0.26 points approx.</a:t>
            </a:r>
            <a:endParaRPr lang="en-US" sz="1400" dirty="0"/>
          </a:p>
        </p:txBody>
      </p:sp>
      <p:cxnSp>
        <p:nvCxnSpPr>
          <p:cNvPr id="13" name="Conector recto 12"/>
          <p:cNvCxnSpPr>
            <a:stCxn id="11" idx="0"/>
            <a:endCxn id="20" idx="6"/>
          </p:cNvCxnSpPr>
          <p:nvPr/>
        </p:nvCxnSpPr>
        <p:spPr>
          <a:xfrm flipH="1" flipV="1">
            <a:off x="5305135" y="3284500"/>
            <a:ext cx="1606915" cy="6788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3972987" y="2571632"/>
            <a:ext cx="1332148" cy="142573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9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8" grpId="0" animBg="1"/>
      <p:bldP spid="11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8" y="1941394"/>
            <a:ext cx="5752531" cy="297521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Missolation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18741" y="5274210"/>
            <a:ext cx="8595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Custom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modification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IsolationForest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algorithm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to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allow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estimation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depth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(score)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when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missing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values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are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present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in </a:t>
            </a:r>
            <a:r>
              <a:rPr kumimoji="0" lang="es-ES" sz="1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data.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3968" y="1280012"/>
            <a:ext cx="2374256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MissolationForest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1" name="Abrir llave 10"/>
          <p:cNvSpPr/>
          <p:nvPr/>
        </p:nvSpPr>
        <p:spPr>
          <a:xfrm rot="5400000">
            <a:off x="5299881" y="-281316"/>
            <a:ext cx="200422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630589" y="2028001"/>
            <a:ext cx="1440160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ITree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35696" y="2030658"/>
            <a:ext cx="1099235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dirty="0" smtClean="0">
                <a:solidFill>
                  <a:srgbClr val="000000"/>
                </a:solidFill>
                <a:latin typeface="BdE Neue Helvetica 55 Roman" pitchFamily="34" charset="0"/>
              </a:rPr>
              <a:t>Scores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8025" y="2442647"/>
            <a:ext cx="1463442" cy="4119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400" noProof="0" dirty="0" err="1" smtClean="0">
                <a:solidFill>
                  <a:schemeClr val="bg2"/>
                </a:solidFill>
                <a:latin typeface="BdE Neue Helvetica 55 Roman" pitchFamily="34" charset="0"/>
              </a:rPr>
              <a:t>Outlier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6323" y="2815545"/>
            <a:ext cx="1819655" cy="9243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Normal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uncommon</a:t>
            </a: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samples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1582" y="3708850"/>
            <a:ext cx="1819655" cy="9243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Normal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common</a:t>
            </a:r>
            <a:r>
              <a:rPr lang="es-ES" sz="140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BdE Neue Helvetica 55 Roman" pitchFamily="34" charset="0"/>
              </a:rPr>
              <a:t>samples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2151237" y="2854604"/>
            <a:ext cx="120561" cy="4231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llave 20"/>
          <p:cNvSpPr/>
          <p:nvPr/>
        </p:nvSpPr>
        <p:spPr>
          <a:xfrm>
            <a:off x="2151237" y="3414426"/>
            <a:ext cx="120561" cy="12187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1779918" y="3142489"/>
            <a:ext cx="491880" cy="2874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rgbClr val="000000"/>
                </a:solidFill>
                <a:latin typeface="BdE Neue Helvetica 55 Roman" pitchFamily="34" charset="0"/>
              </a:rPr>
              <a:t>0.5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2304046" y="3356992"/>
            <a:ext cx="107714" cy="9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228992" y="2872776"/>
            <a:ext cx="423128" cy="423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23" name="Elipse 22"/>
          <p:cNvSpPr/>
          <p:nvPr/>
        </p:nvSpPr>
        <p:spPr>
          <a:xfrm>
            <a:off x="6780137" y="3405416"/>
            <a:ext cx="423128" cy="423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4632969" y="3458182"/>
            <a:ext cx="1248916" cy="1371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Estimate</a:t>
            </a:r>
            <a:r>
              <a:rPr lang="es-ES" sz="1600" dirty="0" smtClean="0"/>
              <a:t> </a:t>
            </a:r>
            <a:r>
              <a:rPr lang="es-ES" sz="1600" dirty="0" err="1" smtClean="0"/>
              <a:t>expected</a:t>
            </a:r>
            <a:r>
              <a:rPr lang="es-ES" sz="1600" dirty="0" smtClean="0"/>
              <a:t> </a:t>
            </a:r>
            <a:r>
              <a:rPr lang="es-ES" sz="1600" dirty="0" err="1" smtClean="0"/>
              <a:t>depth</a:t>
            </a:r>
            <a:endParaRPr lang="es-ES" sz="1600" dirty="0"/>
          </a:p>
        </p:txBody>
      </p:sp>
      <p:sp>
        <p:nvSpPr>
          <p:cNvPr id="24" name="Rectángulo 23"/>
          <p:cNvSpPr/>
          <p:nvPr/>
        </p:nvSpPr>
        <p:spPr>
          <a:xfrm>
            <a:off x="6578807" y="3978066"/>
            <a:ext cx="1051782" cy="851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Estimate</a:t>
            </a:r>
            <a:r>
              <a:rPr lang="es-ES" sz="1600" dirty="0" smtClean="0"/>
              <a:t> </a:t>
            </a:r>
            <a:r>
              <a:rPr lang="es-ES" sz="1600" dirty="0" err="1" smtClean="0"/>
              <a:t>expected</a:t>
            </a:r>
            <a:r>
              <a:rPr lang="es-ES" sz="1600" dirty="0" smtClean="0"/>
              <a:t> </a:t>
            </a:r>
            <a:r>
              <a:rPr lang="es-ES" sz="1600" dirty="0" err="1" smtClean="0"/>
              <a:t>depth</a:t>
            </a:r>
            <a:endParaRPr lang="es-ES" sz="1600" dirty="0"/>
          </a:p>
        </p:txBody>
      </p:sp>
      <p:sp>
        <p:nvSpPr>
          <p:cNvPr id="25" name="Rectángulo 24"/>
          <p:cNvSpPr/>
          <p:nvPr/>
        </p:nvSpPr>
        <p:spPr>
          <a:xfrm>
            <a:off x="2968720" y="4381137"/>
            <a:ext cx="1248916" cy="448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Estimate</a:t>
            </a:r>
            <a:r>
              <a:rPr lang="es-ES" sz="1200" dirty="0" smtClean="0"/>
              <a:t> </a:t>
            </a:r>
            <a:r>
              <a:rPr lang="es-ES" sz="1200" dirty="0" err="1" smtClean="0"/>
              <a:t>expected</a:t>
            </a:r>
            <a:r>
              <a:rPr lang="es-ES" sz="1200" dirty="0" smtClean="0"/>
              <a:t> </a:t>
            </a:r>
            <a:r>
              <a:rPr lang="es-ES" sz="1200" dirty="0" err="1" smtClean="0"/>
              <a:t>depth</a:t>
            </a:r>
            <a:endParaRPr lang="es-ES" sz="1200" dirty="0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1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41634" y="1369952"/>
            <a:ext cx="5517457" cy="378676"/>
          </a:xfrm>
          <a:prstGeom prst="rect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395536" y="1394653"/>
            <a:ext cx="7920880" cy="3825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dirty="0" err="1" smtClean="0"/>
              <a:t>Introduction</a:t>
            </a:r>
            <a:r>
              <a:rPr lang="es-ES_tradnl" dirty="0" smtClean="0"/>
              <a:t>. </a:t>
            </a:r>
            <a:r>
              <a:rPr lang="es-ES_tradnl" dirty="0" err="1" smtClean="0"/>
              <a:t>Scope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2019 </a:t>
            </a:r>
            <a:r>
              <a:rPr lang="es-ES_tradnl" dirty="0" err="1" smtClean="0"/>
              <a:t>initiative</a:t>
            </a:r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Prepared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IIC (Instituto de Ingeniería del Conocimiento)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score (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outlier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detection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romanU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imputation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resultsResult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romanU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romanU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mputation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Learned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lessons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next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1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 smtClean="0"/>
              <a:t>Challenges</a:t>
            </a:r>
            <a:r>
              <a:rPr lang="es-ES" dirty="0" smtClean="0"/>
              <a:t>:</a:t>
            </a:r>
          </a:p>
          <a:p>
            <a:endParaRPr lang="es-ES_tradnl" dirty="0"/>
          </a:p>
          <a:p>
            <a:pPr lvl="1"/>
            <a:r>
              <a:rPr lang="es-ES_tradnl" dirty="0" err="1" smtClean="0"/>
              <a:t>Avoid</a:t>
            </a:r>
            <a:r>
              <a:rPr lang="es-ES_tradnl" dirty="0" smtClean="0"/>
              <a:t> </a:t>
            </a:r>
            <a:r>
              <a:rPr lang="es-ES_tradnl" dirty="0" err="1" smtClean="0"/>
              <a:t>biases</a:t>
            </a:r>
            <a:r>
              <a:rPr lang="es-ES_tradnl" dirty="0" smtClean="0"/>
              <a:t> (</a:t>
            </a:r>
            <a:r>
              <a:rPr lang="es-ES_tradnl" dirty="0" err="1" smtClean="0"/>
              <a:t>size</a:t>
            </a:r>
            <a:r>
              <a:rPr lang="es-ES_tradnl" dirty="0" smtClean="0"/>
              <a:t>, sector…)     	   </a:t>
            </a:r>
            <a:r>
              <a:rPr lang="es-ES_tradnl" dirty="0" err="1" smtClean="0">
                <a:solidFill>
                  <a:srgbClr val="000000"/>
                </a:solidFill>
              </a:rPr>
              <a:t>Different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standardisations</a:t>
            </a:r>
            <a:r>
              <a:rPr lang="es-ES_tradnl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Incomplete</a:t>
            </a:r>
            <a:r>
              <a:rPr lang="es-ES_tradnl" dirty="0" smtClean="0"/>
              <a:t> </a:t>
            </a:r>
            <a:r>
              <a:rPr lang="es-ES_tradnl" dirty="0" err="1" smtClean="0"/>
              <a:t>questionnaires</a:t>
            </a:r>
            <a:r>
              <a:rPr lang="es-ES_tradnl" dirty="0" smtClean="0"/>
              <a:t>        	   </a:t>
            </a:r>
            <a:r>
              <a:rPr lang="es-ES_tradnl" i="1" dirty="0" err="1" smtClean="0">
                <a:solidFill>
                  <a:srgbClr val="000000"/>
                </a:solidFill>
              </a:rPr>
              <a:t>Missolation</a:t>
            </a:r>
            <a:r>
              <a:rPr lang="es-ES_tradnl" i="1" dirty="0" smtClean="0">
                <a:solidFill>
                  <a:srgbClr val="000000"/>
                </a:solidFill>
              </a:rPr>
              <a:t> </a:t>
            </a:r>
            <a:r>
              <a:rPr lang="es-ES_tradnl" i="1" dirty="0" err="1" smtClean="0">
                <a:solidFill>
                  <a:srgbClr val="000000"/>
                </a:solidFill>
              </a:rPr>
              <a:t>Forest</a:t>
            </a:r>
            <a:r>
              <a:rPr lang="es-ES_tradnl" i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s-ES_tradnl" i="1" dirty="0"/>
          </a:p>
          <a:p>
            <a:pPr lvl="1"/>
            <a:r>
              <a:rPr lang="es-ES_tradnl" dirty="0" err="1" smtClean="0"/>
              <a:t>Difficulty</a:t>
            </a:r>
            <a:r>
              <a:rPr lang="es-ES_tradnl" dirty="0" smtClean="0"/>
              <a:t> </a:t>
            </a:r>
            <a:r>
              <a:rPr lang="es-ES_tradnl" dirty="0" err="1" smtClean="0"/>
              <a:t>evaluating</a:t>
            </a:r>
            <a:r>
              <a:rPr lang="es-ES_tradnl" dirty="0" smtClean="0"/>
              <a:t> </a:t>
            </a:r>
            <a:r>
              <a:rPr lang="es-ES_tradnl" dirty="0" err="1" smtClean="0"/>
              <a:t>results</a:t>
            </a:r>
            <a:r>
              <a:rPr lang="es-ES_tradnl" dirty="0" smtClean="0"/>
              <a:t>        </a:t>
            </a:r>
            <a:r>
              <a:rPr lang="es-ES_tradnl" dirty="0"/>
              <a:t>	</a:t>
            </a:r>
            <a:r>
              <a:rPr lang="es-ES_tradnl" dirty="0" smtClean="0"/>
              <a:t>   </a:t>
            </a:r>
            <a:r>
              <a:rPr lang="es-ES_tradnl" dirty="0" err="1" smtClean="0">
                <a:solidFill>
                  <a:srgbClr val="000000"/>
                </a:solidFill>
              </a:rPr>
              <a:t>The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confusion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matrix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is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studied</a:t>
            </a:r>
            <a:r>
              <a:rPr lang="es-ES_tradnl" dirty="0" smtClean="0">
                <a:solidFill>
                  <a:srgbClr val="000000"/>
                </a:solidFill>
              </a:rPr>
              <a:t>.</a:t>
            </a:r>
            <a:endParaRPr lang="es-ES_tradnl" dirty="0">
              <a:solidFill>
                <a:srgbClr val="000000"/>
              </a:solidFill>
            </a:endParaRPr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Result</a:t>
            </a:r>
            <a:r>
              <a:rPr lang="es-ES_tradnl" dirty="0" smtClean="0"/>
              <a:t> “</a:t>
            </a:r>
            <a:r>
              <a:rPr lang="es-ES_tradnl" dirty="0" err="1" smtClean="0"/>
              <a:t>explainability</a:t>
            </a:r>
            <a:r>
              <a:rPr lang="es-ES_tradnl" dirty="0" smtClean="0"/>
              <a:t>”               	   </a:t>
            </a:r>
            <a:r>
              <a:rPr lang="es-ES_tradnl" dirty="0" err="1" smtClean="0">
                <a:solidFill>
                  <a:srgbClr val="000000"/>
                </a:solidFill>
              </a:rPr>
              <a:t>Shapley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values</a:t>
            </a:r>
            <a:r>
              <a:rPr lang="es-ES_tradnl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Flecha derecha 8"/>
          <p:cNvSpPr/>
          <p:nvPr/>
        </p:nvSpPr>
        <p:spPr>
          <a:xfrm>
            <a:off x="4513702" y="1916832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513702" y="2564904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4513702" y="3212976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4513702" y="3861048"/>
            <a:ext cx="3972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4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Explainability</a:t>
            </a:r>
            <a:r>
              <a:rPr lang="en-US" dirty="0" smtClean="0"/>
              <a:t>: Information offered by IIC to open the black box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301271" y="1154511"/>
            <a:ext cx="8663217" cy="119437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B35C48"/>
                </a:solidFill>
              </a:rPr>
              <a:t>Shapley values</a:t>
            </a:r>
            <a:r>
              <a:rPr lang="en-US" b="0" dirty="0" smtClean="0">
                <a:solidFill>
                  <a:srgbClr val="B35C48"/>
                </a:solidFill>
              </a:rPr>
              <a:t>: </a:t>
            </a:r>
            <a:r>
              <a:rPr lang="en-US" sz="1600" b="0" dirty="0" smtClean="0">
                <a:latin typeface="+mj-lt"/>
              </a:rPr>
              <a:t>In </a:t>
            </a:r>
            <a:r>
              <a:rPr lang="en-US" sz="1600" b="0" dirty="0" smtClean="0">
                <a:hlinkClick r:id="rId3" tooltip="Teoría de juegos"/>
              </a:rPr>
              <a:t>game theory</a:t>
            </a:r>
            <a:r>
              <a:rPr lang="en-US" sz="1600" b="0" dirty="0" smtClean="0">
                <a:latin typeface="+mj-lt"/>
              </a:rPr>
              <a:t>, the </a:t>
            </a:r>
            <a:r>
              <a:rPr lang="en-US" sz="1600" dirty="0" smtClean="0">
                <a:latin typeface="+mj-lt"/>
              </a:rPr>
              <a:t>Shapley</a:t>
            </a:r>
            <a:r>
              <a:rPr lang="en-US" sz="1600" b="0" dirty="0" smtClean="0">
                <a:latin typeface="+mj-lt"/>
              </a:rPr>
              <a:t> (mathematician and economist 1923 -2016, Nobel prize in Economics 2012) </a:t>
            </a:r>
            <a:r>
              <a:rPr lang="en-US" sz="1600" b="0" dirty="0">
                <a:latin typeface="+mj-lt"/>
              </a:rPr>
              <a:t>value </a:t>
            </a:r>
            <a:r>
              <a:rPr lang="en-US" sz="1600" b="0" dirty="0" smtClean="0">
                <a:latin typeface="+mj-lt"/>
              </a:rPr>
              <a:t>is a method of distributing wealth among the players of a cooperative game, in order to distribute the total benefit generated by the coalition of all players</a:t>
            </a:r>
            <a:r>
              <a:rPr lang="en-US" sz="1600" b="0" dirty="0">
                <a:latin typeface="+mj-lt"/>
              </a:rPr>
              <a:t>.</a:t>
            </a:r>
            <a:endParaRPr lang="en-US" sz="1600" b="0" dirty="0" smtClean="0"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3761"/>
          <a:stretch/>
        </p:blipFill>
        <p:spPr>
          <a:xfrm>
            <a:off x="5940152" y="2420888"/>
            <a:ext cx="2661976" cy="3608260"/>
          </a:xfrm>
          <a:prstGeom prst="rect">
            <a:avLst/>
          </a:prstGeom>
        </p:spPr>
      </p:pic>
      <p:sp>
        <p:nvSpPr>
          <p:cNvPr id="12" name="Marcador de contenido 3"/>
          <p:cNvSpPr txBox="1">
            <a:spLocks/>
          </p:cNvSpPr>
          <p:nvPr/>
        </p:nvSpPr>
        <p:spPr>
          <a:xfrm>
            <a:off x="301271" y="2529637"/>
            <a:ext cx="5350849" cy="36924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latin typeface="+mj-lt"/>
              </a:rPr>
              <a:t>The </a:t>
            </a:r>
            <a:r>
              <a:rPr lang="en-US" sz="1600" dirty="0" smtClean="0">
                <a:latin typeface="+mj-lt"/>
              </a:rPr>
              <a:t>Shapley distribution</a:t>
            </a:r>
            <a:r>
              <a:rPr lang="en-US" sz="1600" b="0" dirty="0" smtClean="0">
                <a:latin typeface="+mj-lt"/>
              </a:rPr>
              <a:t> is guaranteed to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Efficient</a:t>
            </a:r>
            <a:r>
              <a:rPr lang="en-US" sz="1600" b="0" dirty="0" smtClean="0">
                <a:latin typeface="+mj-lt"/>
              </a:rPr>
              <a:t>: all benefit is shared among all players, no benefit is lost.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Symmetric</a:t>
            </a:r>
            <a:r>
              <a:rPr lang="en-US" sz="1600" b="0" dirty="0" smtClean="0">
                <a:latin typeface="+mj-lt"/>
              </a:rPr>
              <a:t>: players with equal contribution receive equal benefit.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Null players</a:t>
            </a:r>
            <a:r>
              <a:rPr lang="en-US" sz="1600" b="0" dirty="0" smtClean="0">
                <a:latin typeface="+mj-lt"/>
              </a:rPr>
              <a:t>: is a player contributes nothing, their benefit is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Additivity</a:t>
            </a:r>
            <a:r>
              <a:rPr lang="en-US" sz="1600" b="0" dirty="0" smtClean="0">
                <a:latin typeface="+mj-lt"/>
              </a:rPr>
              <a:t>: if the total benefits function decomposes linearly, Shapley values also decompose in the same way.</a:t>
            </a:r>
          </a:p>
          <a:p>
            <a:r>
              <a:rPr lang="en-US" sz="1600" b="0" dirty="0" smtClean="0">
                <a:latin typeface="+mj-lt"/>
              </a:rPr>
              <a:t>The Shapley values are 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the only distribution </a:t>
            </a:r>
            <a:r>
              <a:rPr lang="en-US" sz="1600" b="0" dirty="0" smtClean="0">
                <a:latin typeface="+mj-lt"/>
              </a:rPr>
              <a:t>meeting these four fairness criteria.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Explainability</a:t>
            </a:r>
            <a:r>
              <a:rPr lang="en-US" dirty="0" smtClean="0"/>
              <a:t>: Information offered by IIC to open the black box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/>
              <a:t>ANOMALIES 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4100" name="Picture 4" descr="One sample repetition to estimate the contribution of `cat-banned` to the prediction when added to the coalition of `park-nearby` and `area-50`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4"/>
          <a:stretch/>
        </p:blipFill>
        <p:spPr bwMode="auto">
          <a:xfrm>
            <a:off x="252779" y="1340768"/>
            <a:ext cx="424721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ne sample repetition to estimate the contribution of `cat-banned` to the prediction when added to the coalition of `park-nearby` and `area-50`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8"/>
          <a:stretch/>
        </p:blipFill>
        <p:spPr bwMode="auto">
          <a:xfrm>
            <a:off x="252779" y="2817455"/>
            <a:ext cx="4247214" cy="14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l 8 coalitions needed for computing the exact Shapley value of the `cat-banned` feature valu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75" y="1429203"/>
            <a:ext cx="4036215" cy="27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23528" y="92130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Simple case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4716016" y="9213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coalitions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911783" y="4618377"/>
            <a:ext cx="8472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Computationally expensive, even with approximation methods.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3" y="5314818"/>
            <a:ext cx="518841" cy="4681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89" y="4546121"/>
            <a:ext cx="504056" cy="51384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918952" y="5360344"/>
            <a:ext cx="8472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explainability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6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3"/>
          <p:cNvSpPr txBox="1">
            <a:spLocks/>
          </p:cNvSpPr>
          <p:nvPr/>
        </p:nvSpPr>
        <p:spPr>
          <a:xfrm>
            <a:off x="301271" y="1151725"/>
            <a:ext cx="8280133" cy="10354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Variational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dirty="0" err="1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AutoEncoder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(VAE)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Automatic reduction of the dimensionality based on the main component technique (12 components).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Method 1: VAE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2.II. </a:t>
            </a:r>
            <a:r>
              <a:rPr lang="en-US" dirty="0"/>
              <a:t>VALUE ALLOCATION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66614"/>
            <a:ext cx="5968043" cy="21147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097928"/>
            <a:ext cx="4752528" cy="2095655"/>
          </a:xfrm>
          <a:prstGeom prst="rect">
            <a:avLst/>
          </a:prstGeom>
        </p:spPr>
      </p:pic>
      <p:sp>
        <p:nvSpPr>
          <p:cNvPr id="10" name="Marcador de contenido 3"/>
          <p:cNvSpPr txBox="1">
            <a:spLocks/>
          </p:cNvSpPr>
          <p:nvPr/>
        </p:nvSpPr>
        <p:spPr>
          <a:xfrm>
            <a:off x="5677607" y="2708920"/>
            <a:ext cx="1821233" cy="743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Train: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2,400,000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Test: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600,000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445969" y="4676523"/>
            <a:ext cx="2469847" cy="11542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Absolute value of the differences between real and allocated values.</a:t>
            </a: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2" name="Marcador de contenido 3"/>
          <p:cNvSpPr txBox="1">
            <a:spLocks/>
          </p:cNvSpPr>
          <p:nvPr/>
        </p:nvSpPr>
        <p:spPr>
          <a:xfrm>
            <a:off x="3707904" y="4589260"/>
            <a:ext cx="5017516" cy="7710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Worst result among the tested algorithms despite training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 with many more instances.</a:t>
            </a: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8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Method 2: MICE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2.II. </a:t>
            </a:r>
            <a:r>
              <a:rPr lang="en-US" dirty="0"/>
              <a:t>VALUE ALLOCATION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296785" y="1166107"/>
            <a:ext cx="6152955" cy="3483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Multivariate Imputation by Chained Equations (MICE)</a:t>
            </a:r>
          </a:p>
          <a:p>
            <a:endParaRPr lang="en-US" dirty="0" smtClean="0">
              <a:solidFill>
                <a:sysClr val="windowText" lastClr="000000"/>
              </a:solidFill>
              <a:latin typeface="BdE Neue Helvetica 55 Roman" panose="020B0604020202020204" pitchFamily="34" charset="0"/>
            </a:endParaRPr>
          </a:p>
          <a:p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595267"/>
            <a:ext cx="6372200" cy="2337789"/>
          </a:xfrm>
          <a:prstGeom prst="rect">
            <a:avLst/>
          </a:prstGeom>
        </p:spPr>
      </p:pic>
      <p:sp>
        <p:nvSpPr>
          <p:cNvPr id="10" name="Marcador de contenido 3"/>
          <p:cNvSpPr txBox="1">
            <a:spLocks/>
          </p:cNvSpPr>
          <p:nvPr/>
        </p:nvSpPr>
        <p:spPr>
          <a:xfrm>
            <a:off x="296785" y="2027211"/>
            <a:ext cx="2475015" cy="9687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Absolute value of the differences between real and allocated values.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7484359" y="1841090"/>
            <a:ext cx="1408121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Train: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80,000</a:t>
            </a:r>
          </a:p>
          <a:p>
            <a:pPr marL="0" marR="0" lvl="0" indent="0" algn="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Test: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20,000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3598791" y="2654016"/>
            <a:ext cx="5219983" cy="3600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Better than VAE. Great heterogeneity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 by key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2" y="4310777"/>
            <a:ext cx="6287041" cy="2021553"/>
          </a:xfrm>
          <a:prstGeom prst="rect">
            <a:avLst/>
          </a:prstGeom>
        </p:spPr>
      </p:pic>
      <p:sp>
        <p:nvSpPr>
          <p:cNvPr id="14" name="Marcador de contenido 3"/>
          <p:cNvSpPr txBox="1">
            <a:spLocks/>
          </p:cNvSpPr>
          <p:nvPr/>
        </p:nvSpPr>
        <p:spPr>
          <a:xfrm>
            <a:off x="321891" y="3979000"/>
            <a:ext cx="8354565" cy="4228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Simulation with synthetic data (Normal, gamma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and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exponential distributions)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5" name="Marcador de contenido 3"/>
          <p:cNvSpPr txBox="1">
            <a:spLocks/>
          </p:cNvSpPr>
          <p:nvPr/>
        </p:nvSpPr>
        <p:spPr>
          <a:xfrm>
            <a:off x="6672303" y="4683136"/>
            <a:ext cx="2146471" cy="125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MICE is very sensitive to the distribution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 of the original data.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2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ERC results: IIC give us these histograms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2.II. </a:t>
            </a:r>
            <a:r>
              <a:rPr lang="en-US" dirty="0"/>
              <a:t>VALUE ALLOCATION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2" y="1183826"/>
            <a:ext cx="7489892" cy="503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arcador de contenido 3"/>
              <p:cNvSpPr txBox="1">
                <a:spLocks/>
              </p:cNvSpPr>
              <p:nvPr/>
            </p:nvSpPr>
            <p:spPr>
              <a:xfrm>
                <a:off x="4211960" y="2852936"/>
                <a:ext cx="3781710" cy="216024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0" algn="l" defTabSz="914400" rtl="0" eaLnBrk="1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rgbClr val="B35C48"/>
                    </a:solidFill>
                    <a:latin typeface="+mn-lt"/>
                    <a:ea typeface="+mn-ea"/>
                    <a:cs typeface="+mn-cs"/>
                  </a:defRPr>
                </a:lvl2pPr>
                <a:lvl3pPr marL="990000" indent="0" algn="l" defTabSz="914400" rtl="0" eaLnBrk="1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Font typeface="Arial" panose="020B0604020202020204" pitchFamily="34" charset="0"/>
                  <a:buNone/>
                  <a:defRPr sz="18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29200" indent="0" algn="l" defTabSz="914400" rtl="0" eaLnBrk="1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82800" indent="0" algn="l" defTabSz="914400" rtl="0" eaLnBrk="1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Font typeface="Arial" panose="020B0604020202020204" pitchFamily="34" charset="0"/>
                  <a:buNone/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i="0" u="none" strike="noStrike" kern="120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BdE Neue Helvetica 55 Roman" panose="020B0604020202020204" pitchFamily="34" charset="0"/>
                    <a:cs typeface="+mn-cs"/>
                  </a:rPr>
                  <a:t>Error </a:t>
                </a:r>
                <a:r>
                  <a:rPr kumimoji="0" lang="en-US" sz="1600" i="0" u="none" strike="noStrike" kern="1200" cap="none" spc="0" normalizeH="0" baseline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BdE Neue Helvetica 55 Roman" panose="020B0604020202020204" pitchFamily="34" charset="0"/>
                    <a:cs typeface="+mn-cs"/>
                  </a:rPr>
                  <a:t>normalised</a:t>
                </a:r>
                <a:r>
                  <a:rPr kumimoji="0" lang="en-US" sz="1600" i="0" u="none" strike="noStrike" kern="120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BdE Neue Helvetica 55 Roman" panose="020B0604020202020204" pitchFamily="34" charset="0"/>
                    <a:cs typeface="+mn-cs"/>
                  </a:rPr>
                  <a:t> by </a:t>
                </a:r>
                <a:r>
                  <a:rPr kumimoji="0" lang="en-US" sz="1600" i="0" u="none" strike="noStrike" kern="1200" cap="none" spc="0" normalizeH="0" baseline="0" dirty="0" smtClean="0">
                    <a:ln>
                      <a:noFill/>
                    </a:ln>
                    <a:solidFill>
                      <a:srgbClr val="C68070"/>
                    </a:solidFill>
                    <a:effectLst/>
                    <a:uLnTx/>
                    <a:uFillTx/>
                    <a:latin typeface="BdE Neue Helvetica 55 Roman" panose="020B0604020202020204" pitchFamily="34" charset="0"/>
                    <a:cs typeface="+mn-cs"/>
                  </a:rPr>
                  <a:t>Total Assets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60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600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6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kumimoji="0" lang="en-US" sz="16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6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r>
                            <a:rPr kumimoji="0" lang="en-US" sz="1600" b="1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srgbClr val="C6807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𝑪</m:t>
                          </m:r>
                          <m:r>
                            <a:rPr kumimoji="0" lang="en-US" sz="1600" b="1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srgbClr val="C6807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𝟏𝟎𝟎𝟎𝟎</m:t>
                          </m:r>
                        </m:den>
                      </m:f>
                    </m:oMath>
                  </m:oMathPara>
                </a14:m>
                <a:endParaRPr kumimoji="0" lang="en-US" sz="1600" i="0" u="none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BdE Neue Helvetica 55 Roman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432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dE Neue Helvetica 55 Roman"/>
                  <a:cs typeface="+mn-cs"/>
                </a:endParaRPr>
              </a:p>
            </p:txBody>
          </p:sp>
        </mc:Choice>
        <mc:Fallback xmlns="">
          <p:sp>
            <p:nvSpPr>
              <p:cNvPr id="17" name="Marcador de contenid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52936"/>
                <a:ext cx="3781710" cy="2160240"/>
              </a:xfrm>
              <a:prstGeom prst="rect">
                <a:avLst/>
              </a:prstGeom>
              <a:blipFill rotWithShape="0">
                <a:blip r:embed="rId4"/>
                <a:stretch>
                  <a:fillRect l="-968" t="-8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0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/>
          </p:nvPr>
        </p:nvGraphicFramePr>
        <p:xfrm>
          <a:off x="419754" y="1277594"/>
          <a:ext cx="8309814" cy="461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INTERNAL USE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 smtClean="0"/>
              <a:t>LESSONS</a:t>
            </a:r>
            <a:r>
              <a:rPr lang="es-ES_tradnl" dirty="0" smtClean="0"/>
              <a:t> </a:t>
            </a:r>
            <a:r>
              <a:rPr lang="es-ES_tradnl" dirty="0" err="1" smtClean="0"/>
              <a:t>LEARNED</a:t>
            </a:r>
            <a:r>
              <a:rPr lang="es-ES_tradnl" dirty="0" smtClean="0"/>
              <a:t> AND NEXT STEPS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74936" y="1772816"/>
            <a:ext cx="2286000" cy="10477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Reduce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complexity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of the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problem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by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eliminating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non-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significant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variables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for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the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business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and </a:t>
            </a:r>
            <a:r>
              <a:rPr lang="es-ES_tradnl" sz="1200" b="1" dirty="0" err="1" smtClean="0">
                <a:solidFill>
                  <a:srgbClr val="000000"/>
                </a:solidFill>
                <a:latin typeface="+mj-lt"/>
              </a:rPr>
              <a:t>dependent</a:t>
            </a:r>
            <a:r>
              <a:rPr lang="es-ES_tradnl" sz="1200" b="1" dirty="0" smtClean="0">
                <a:solidFill>
                  <a:srgbClr val="000000"/>
                </a:solidFill>
                <a:latin typeface="+mj-lt"/>
              </a:rPr>
              <a:t> variables</a:t>
            </a:r>
            <a:endParaRPr lang="es-ES_tradnl" sz="1200" b="1" dirty="0"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68441" y="1445377"/>
            <a:ext cx="4191188" cy="2078918"/>
          </a:xfrm>
          <a:prstGeom prst="rect">
            <a:avLst/>
          </a:prstGeom>
          <a:noFill/>
          <a:ln>
            <a:solidFill>
              <a:srgbClr val="C08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616640" y="4123502"/>
            <a:ext cx="2286000" cy="12280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_tradnl" sz="1200" b="1" dirty="0" smtClean="0"/>
              <a:t>Data </a:t>
            </a:r>
            <a:r>
              <a:rPr lang="es-ES_tradnl" sz="1200" b="1" dirty="0" err="1" smtClean="0"/>
              <a:t>normalisation</a:t>
            </a:r>
            <a:r>
              <a:rPr lang="es-ES_tradnl" sz="1200" b="1" dirty="0" smtClean="0"/>
              <a:t> (</a:t>
            </a:r>
            <a:r>
              <a:rPr lang="es-ES_tradnl" sz="1200" b="1" dirty="0" err="1" smtClean="0"/>
              <a:t>avoid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distortions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due</a:t>
            </a:r>
            <a:r>
              <a:rPr lang="es-ES_tradnl" sz="1200" b="1" dirty="0" smtClean="0"/>
              <a:t> to </a:t>
            </a:r>
            <a:r>
              <a:rPr lang="es-ES_tradnl" sz="1200" b="1" dirty="0" err="1" smtClean="0"/>
              <a:t>company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size</a:t>
            </a:r>
            <a:r>
              <a:rPr lang="es-ES_tradnl" sz="1200" b="1" dirty="0" smtClean="0"/>
              <a:t>)</a:t>
            </a:r>
            <a:endParaRPr lang="es-ES_tradnl" sz="12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S_tradnl" sz="12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_tradnl" sz="1200" b="1" dirty="0"/>
              <a:t> </a:t>
            </a:r>
            <a:r>
              <a:rPr lang="es-ES_tradnl" sz="1200" b="1" dirty="0" err="1" smtClean="0"/>
              <a:t>Distinguish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between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uninformed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values</a:t>
            </a:r>
            <a:r>
              <a:rPr lang="es-ES_tradnl" sz="1200" b="1" dirty="0" smtClean="0"/>
              <a:t> and </a:t>
            </a:r>
            <a:r>
              <a:rPr lang="es-ES_tradnl" sz="1200" b="1" dirty="0" err="1" smtClean="0"/>
              <a:t>zeroes</a:t>
            </a:r>
            <a:endParaRPr lang="es-ES_tradnl" sz="1200" b="1" dirty="0">
              <a:solidFill>
                <a:sysClr val="window" lastClr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51050" y="1975108"/>
            <a:ext cx="2348742" cy="9324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s-ES_tradnl" sz="1200" b="1" dirty="0" smtClean="0"/>
              <a:t>More </a:t>
            </a:r>
            <a:r>
              <a:rPr lang="es-ES_tradnl" sz="1200" b="1" dirty="0" err="1" smtClean="0"/>
              <a:t>companies</a:t>
            </a:r>
            <a:endParaRPr lang="es-ES_tradnl" sz="1200" b="1" dirty="0"/>
          </a:p>
          <a:p>
            <a:pPr marL="171450" lvl="0" indent="-171450" algn="r">
              <a:buFont typeface="Arial" panose="020B0604020202020204" pitchFamily="34" charset="0"/>
              <a:buChar char="•"/>
            </a:pPr>
            <a:endParaRPr lang="es-ES_tradnl" sz="1200" b="1" dirty="0">
              <a:solidFill>
                <a:sysClr val="window" lastClr="FFFFFF"/>
              </a:solidFill>
            </a:endParaRPr>
          </a:p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s-ES_tradnl" sz="1200" b="1" dirty="0" smtClean="0"/>
              <a:t>More </a:t>
            </a:r>
            <a:r>
              <a:rPr lang="es-ES_tradnl" sz="1200" b="1" dirty="0" err="1" smtClean="0"/>
              <a:t>accounting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exercises</a:t>
            </a:r>
            <a:r>
              <a:rPr lang="es-ES_tradnl" sz="1200" b="1" dirty="0" smtClean="0"/>
              <a:t> </a:t>
            </a:r>
            <a:endParaRPr lang="es-ES_tradnl" sz="1200" b="1" dirty="0"/>
          </a:p>
        </p:txBody>
      </p:sp>
      <p:sp>
        <p:nvSpPr>
          <p:cNvPr id="13" name="Rectángulo 12"/>
          <p:cNvSpPr/>
          <p:nvPr/>
        </p:nvSpPr>
        <p:spPr>
          <a:xfrm>
            <a:off x="4630918" y="3643153"/>
            <a:ext cx="4186423" cy="2067024"/>
          </a:xfrm>
          <a:prstGeom prst="rect">
            <a:avLst/>
          </a:prstGeom>
          <a:noFill/>
          <a:ln>
            <a:solidFill>
              <a:srgbClr val="9A5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367177" y="1452988"/>
            <a:ext cx="4158000" cy="2067731"/>
          </a:xfrm>
          <a:prstGeom prst="rect">
            <a:avLst/>
          </a:prstGeom>
          <a:noFill/>
          <a:ln>
            <a:solidFill>
              <a:srgbClr val="D6A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19754" y="4146867"/>
            <a:ext cx="2150080" cy="10708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s-ES_tradnl" sz="1200" b="1" dirty="0" smtClean="0"/>
              <a:t>The </a:t>
            </a:r>
            <a:r>
              <a:rPr lang="es-ES_tradnl" sz="1200" b="1" dirty="0" err="1" smtClean="0"/>
              <a:t>need</a:t>
            </a:r>
            <a:r>
              <a:rPr lang="es-ES_tradnl" sz="1200" b="1" dirty="0" smtClean="0"/>
              <a:t> to </a:t>
            </a:r>
            <a:r>
              <a:rPr lang="es-ES_tradnl" sz="1200" b="1" dirty="0" err="1" smtClean="0"/>
              <a:t>include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accounting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experts</a:t>
            </a:r>
            <a:r>
              <a:rPr lang="es-ES_tradnl" sz="1200" b="1" dirty="0" smtClean="0"/>
              <a:t>’ </a:t>
            </a:r>
            <a:r>
              <a:rPr lang="es-ES_tradnl" sz="1200" b="1" dirty="0" err="1" smtClean="0"/>
              <a:t>knowledge</a:t>
            </a:r>
            <a:r>
              <a:rPr lang="es-ES_tradnl" sz="1200" b="1" dirty="0" smtClean="0"/>
              <a:t> in the </a:t>
            </a:r>
            <a:r>
              <a:rPr lang="es-ES_tradnl" sz="1200" b="1" dirty="0" err="1" smtClean="0"/>
              <a:t>design</a:t>
            </a:r>
            <a:r>
              <a:rPr lang="es-ES_tradnl" sz="1200" b="1" dirty="0" smtClean="0"/>
              <a:t> of </a:t>
            </a:r>
            <a:r>
              <a:rPr lang="es-ES_tradnl" sz="1200" b="1" dirty="0" err="1" smtClean="0"/>
              <a:t>algorithms</a:t>
            </a:r>
            <a:endParaRPr lang="es-ES_tradnl" sz="1200" b="1" dirty="0"/>
          </a:p>
        </p:txBody>
      </p:sp>
      <p:sp>
        <p:nvSpPr>
          <p:cNvPr id="16" name="Rectángulo 15"/>
          <p:cNvSpPr/>
          <p:nvPr/>
        </p:nvSpPr>
        <p:spPr>
          <a:xfrm>
            <a:off x="359675" y="3637242"/>
            <a:ext cx="4166251" cy="2072935"/>
          </a:xfrm>
          <a:prstGeom prst="rect">
            <a:avLst/>
          </a:prstGeom>
          <a:noFill/>
          <a:ln>
            <a:solidFill>
              <a:srgbClr val="643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359675" y="5157193"/>
            <a:ext cx="2700157" cy="554418"/>
          </a:xfrm>
          <a:prstGeom prst="rect">
            <a:avLst/>
          </a:prstGeom>
          <a:ln>
            <a:solidFill>
              <a:srgbClr val="643C2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Done at </a:t>
            </a:r>
            <a:r>
              <a:rPr lang="es-ES" sz="1100" dirty="0" err="1" smtClean="0"/>
              <a:t>all</a:t>
            </a:r>
            <a:r>
              <a:rPr lang="es-ES" sz="1100" dirty="0" smtClean="0"/>
              <a:t> POC </a:t>
            </a:r>
            <a:r>
              <a:rPr lang="es-ES" sz="1100" dirty="0" err="1" smtClean="0"/>
              <a:t>phases</a:t>
            </a:r>
            <a:r>
              <a:rPr lang="es-ES" sz="1100" dirty="0" smtClean="0"/>
              <a:t>: data </a:t>
            </a:r>
            <a:r>
              <a:rPr lang="es-ES" sz="1100" dirty="0" err="1" smtClean="0"/>
              <a:t>selection</a:t>
            </a:r>
            <a:r>
              <a:rPr lang="es-ES" sz="1100" dirty="0" smtClean="0"/>
              <a:t>, </a:t>
            </a:r>
            <a:r>
              <a:rPr lang="es-ES" sz="1100" dirty="0" err="1" smtClean="0"/>
              <a:t>standardisation</a:t>
            </a:r>
            <a:r>
              <a:rPr lang="es-ES" sz="1100" dirty="0" smtClean="0"/>
              <a:t>, </a:t>
            </a:r>
            <a:r>
              <a:rPr lang="es-ES" sz="1100" dirty="0" err="1" smtClean="0"/>
              <a:t>results</a:t>
            </a:r>
            <a:r>
              <a:rPr lang="es-ES" sz="1100" dirty="0" smtClean="0"/>
              <a:t> </a:t>
            </a:r>
            <a:r>
              <a:rPr lang="es-ES" sz="1100" dirty="0" err="1" smtClean="0"/>
              <a:t>evaluation</a:t>
            </a:r>
            <a:r>
              <a:rPr lang="es-ES" sz="1100" dirty="0" smtClean="0"/>
              <a:t>…</a:t>
            </a:r>
            <a:endParaRPr lang="es-ES_tradnl" sz="1100" dirty="0"/>
          </a:p>
        </p:txBody>
      </p:sp>
      <p:sp>
        <p:nvSpPr>
          <p:cNvPr id="24" name="Rectángulo 23"/>
          <p:cNvSpPr/>
          <p:nvPr/>
        </p:nvSpPr>
        <p:spPr>
          <a:xfrm>
            <a:off x="6624472" y="2763180"/>
            <a:ext cx="2196000" cy="766764"/>
          </a:xfrm>
          <a:prstGeom prst="rect">
            <a:avLst/>
          </a:prstGeom>
          <a:ln>
            <a:solidFill>
              <a:srgbClr val="C0806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But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number</a:t>
            </a:r>
            <a:r>
              <a:rPr lang="es-ES" sz="1200" dirty="0" smtClean="0"/>
              <a:t> of variables </a:t>
            </a:r>
            <a:r>
              <a:rPr lang="es-ES" sz="1200" dirty="0" err="1" smtClean="0"/>
              <a:t>could</a:t>
            </a:r>
            <a:r>
              <a:rPr lang="es-ES" sz="1200" dirty="0" smtClean="0"/>
              <a:t> be </a:t>
            </a:r>
            <a:r>
              <a:rPr lang="es-ES" sz="1200" dirty="0" err="1" smtClean="0"/>
              <a:t>reduced</a:t>
            </a:r>
            <a:r>
              <a:rPr lang="es-ES" sz="1200" dirty="0" smtClean="0"/>
              <a:t> </a:t>
            </a:r>
            <a:r>
              <a:rPr lang="es-ES" sz="1200" dirty="0" err="1" smtClean="0"/>
              <a:t>further</a:t>
            </a:r>
            <a:r>
              <a:rPr lang="es-ES" sz="1200" dirty="0" smtClean="0"/>
              <a:t> (</a:t>
            </a:r>
            <a:r>
              <a:rPr lang="es-ES" sz="1200" dirty="0" err="1" smtClean="0"/>
              <a:t>e.g</a:t>
            </a:r>
            <a:r>
              <a:rPr lang="es-ES" sz="1200" dirty="0" smtClean="0"/>
              <a:t>. </a:t>
            </a:r>
            <a:r>
              <a:rPr lang="es-ES" sz="1200" dirty="0" err="1" smtClean="0"/>
              <a:t>moving</a:t>
            </a:r>
            <a:r>
              <a:rPr lang="es-ES" sz="1200" dirty="0" smtClean="0"/>
              <a:t> </a:t>
            </a:r>
            <a:r>
              <a:rPr lang="es-ES" sz="1200" dirty="0" err="1" smtClean="0"/>
              <a:t>averages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</a:t>
            </a:r>
            <a:r>
              <a:rPr lang="es-ES" sz="1200" dirty="0" smtClean="0"/>
              <a:t> </a:t>
            </a:r>
            <a:r>
              <a:rPr lang="es-ES" sz="1200" dirty="0" err="1" smtClean="0"/>
              <a:t>years</a:t>
            </a:r>
            <a:r>
              <a:rPr lang="es-ES" sz="1200" dirty="0" smtClean="0"/>
              <a:t>)</a:t>
            </a:r>
            <a:endParaRPr lang="es-ES_tradnl" sz="1100" dirty="0"/>
          </a:p>
        </p:txBody>
      </p:sp>
      <p:sp>
        <p:nvSpPr>
          <p:cNvPr id="26" name="Rectángulo 25"/>
          <p:cNvSpPr/>
          <p:nvPr/>
        </p:nvSpPr>
        <p:spPr>
          <a:xfrm>
            <a:off x="366587" y="2697199"/>
            <a:ext cx="2160000" cy="836077"/>
          </a:xfrm>
          <a:prstGeom prst="rect">
            <a:avLst/>
          </a:prstGeom>
          <a:ln>
            <a:solidFill>
              <a:srgbClr val="D6AB9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Due</a:t>
            </a:r>
            <a:r>
              <a:rPr lang="es-ES" sz="1100" dirty="0" smtClean="0"/>
              <a:t> to </a:t>
            </a:r>
            <a:r>
              <a:rPr lang="es-ES" sz="1100" dirty="0" err="1" smtClean="0"/>
              <a:t>computer</a:t>
            </a:r>
            <a:r>
              <a:rPr lang="es-ES" sz="1100" dirty="0" smtClean="0"/>
              <a:t> </a:t>
            </a:r>
            <a:r>
              <a:rPr lang="es-ES" sz="1100" dirty="0" err="1" smtClean="0"/>
              <a:t>capacity</a:t>
            </a:r>
            <a:r>
              <a:rPr lang="es-ES" sz="1100" dirty="0" smtClean="0"/>
              <a:t> </a:t>
            </a:r>
            <a:r>
              <a:rPr lang="es-ES" sz="1100" dirty="0" err="1" smtClean="0"/>
              <a:t>constraints</a:t>
            </a:r>
            <a:r>
              <a:rPr lang="es-ES" sz="1100" dirty="0" smtClean="0"/>
              <a:t> </a:t>
            </a:r>
            <a:r>
              <a:rPr lang="es-ES" sz="1100" dirty="0" err="1" smtClean="0"/>
              <a:t>we</a:t>
            </a:r>
            <a:r>
              <a:rPr lang="es-ES" sz="1100" dirty="0" smtClean="0"/>
              <a:t> </a:t>
            </a:r>
            <a:r>
              <a:rPr lang="es-ES" sz="1100" dirty="0" err="1" smtClean="0"/>
              <a:t>have</a:t>
            </a:r>
            <a:r>
              <a:rPr lang="es-ES" sz="1100" dirty="0" smtClean="0"/>
              <a:t> </a:t>
            </a:r>
            <a:r>
              <a:rPr lang="es-ES" sz="1100" dirty="0" err="1" smtClean="0"/>
              <a:t>not</a:t>
            </a:r>
            <a:r>
              <a:rPr lang="es-ES" sz="1100" dirty="0" smtClean="0"/>
              <a:t> </a:t>
            </a:r>
            <a:r>
              <a:rPr lang="es-ES" sz="1100" dirty="0" err="1" smtClean="0"/>
              <a:t>trained</a:t>
            </a:r>
            <a:r>
              <a:rPr lang="es-ES" sz="1100" dirty="0" smtClean="0"/>
              <a:t> </a:t>
            </a:r>
            <a:r>
              <a:rPr lang="es-ES" sz="1100" dirty="0" err="1" smtClean="0"/>
              <a:t>with</a:t>
            </a:r>
            <a:r>
              <a:rPr lang="es-ES" sz="1100" dirty="0" smtClean="0"/>
              <a:t> </a:t>
            </a:r>
            <a:r>
              <a:rPr lang="es-ES" sz="1100" dirty="0" err="1" smtClean="0"/>
              <a:t>all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selected</a:t>
            </a:r>
            <a:r>
              <a:rPr lang="es-ES" sz="1100" dirty="0" smtClean="0"/>
              <a:t> data</a:t>
            </a:r>
            <a:endParaRPr lang="es-ES_tradnl" sz="11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8" y="1460711"/>
            <a:ext cx="441049" cy="44104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98" y="1467673"/>
            <a:ext cx="441049" cy="44104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0" y="1454289"/>
            <a:ext cx="454434" cy="45443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55574"/>
            <a:ext cx="454434" cy="4544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4" y="3637971"/>
            <a:ext cx="454434" cy="45443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60" y="3645398"/>
            <a:ext cx="454434" cy="4544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28" y="3645398"/>
            <a:ext cx="454434" cy="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Central Balance </a:t>
            </a:r>
            <a:r>
              <a:rPr lang="es-ES" dirty="0" err="1" smtClean="0"/>
              <a:t>Sheet</a:t>
            </a:r>
            <a:r>
              <a:rPr lang="es-ES" dirty="0" smtClean="0"/>
              <a:t> Data Office case </a:t>
            </a:r>
            <a:r>
              <a:rPr lang="es-ES" dirty="0" err="1" smtClean="0"/>
              <a:t>study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2570"/>
            <a:ext cx="6368979" cy="299898"/>
          </a:xfrm>
        </p:spPr>
        <p:txBody>
          <a:bodyPr/>
          <a:lstStyle/>
          <a:p>
            <a:r>
              <a:rPr lang="es-ES_tradnl" dirty="0" smtClean="0"/>
              <a:t>1. INTRODUCTION. SCOPE OF THE 2019 INITIATIVE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EB7428-BC48-4ACE-9FF9-72E002C06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" t="1679"/>
          <a:stretch/>
        </p:blipFill>
        <p:spPr>
          <a:xfrm>
            <a:off x="5715097" y="1484784"/>
            <a:ext cx="3156925" cy="4414308"/>
          </a:xfrm>
          <a:prstGeom prst="rect">
            <a:avLst/>
          </a:prstGeom>
          <a:ln>
            <a:noFill/>
          </a:ln>
        </p:spPr>
      </p:pic>
      <p:sp>
        <p:nvSpPr>
          <p:cNvPr id="11" name="Marcador de contenido 3"/>
          <p:cNvSpPr txBox="1">
            <a:spLocks/>
          </p:cNvSpPr>
          <p:nvPr/>
        </p:nvSpPr>
        <p:spPr>
          <a:xfrm>
            <a:off x="2293381" y="5584498"/>
            <a:ext cx="2710667" cy="6375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278870" y="1162083"/>
            <a:ext cx="5206833" cy="42016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Questionnaires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 with accounting information of Spanish non-financial corporations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10 exercises x 900,000 companies x 3,000 data. 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Treated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 and classified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 by automatic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 processes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20% are classified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 as unsuitable for study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Can AI help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 us to improve these processes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/>
              </a:rPr>
              <a:t>?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Find alternative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 patterns to classify the questionnaires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 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Case I. Anomaly detection.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Complete the omitted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/>
              </a:rPr>
              <a:t> information</a:t>
            </a:r>
            <a:r>
              <a:rPr lang="en-US" sz="1600" b="0" dirty="0" smtClean="0">
                <a:solidFill>
                  <a:srgbClr val="B35C48"/>
                </a:solidFill>
                <a:latin typeface="BdE Neue Helvetica 55 Roman"/>
              </a:rPr>
              <a:t>: </a:t>
            </a:r>
            <a:r>
              <a:rPr lang="en-US" sz="1400" b="0" i="1" dirty="0" smtClean="0">
                <a:solidFill>
                  <a:srgbClr val="B35C48"/>
                </a:solidFill>
                <a:latin typeface="BdE Neue Helvetica 55 Roman"/>
              </a:rPr>
              <a:t>Case II. Value imputation.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7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 smtClean="0"/>
              <a:t>2019 POC </a:t>
            </a:r>
            <a:r>
              <a:rPr lang="es-ES" dirty="0" err="1" smtClean="0"/>
              <a:t>objective</a:t>
            </a:r>
            <a:endParaRPr lang="es-ES_tradnl" dirty="0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1. </a:t>
            </a:r>
            <a:r>
              <a:rPr lang="es-ES" dirty="0" err="1" smtClean="0"/>
              <a:t>Introduction</a:t>
            </a:r>
            <a:r>
              <a:rPr lang="es-ES" dirty="0" smtClean="0"/>
              <a:t>. </a:t>
            </a:r>
            <a:r>
              <a:rPr lang="es-ES_tradnl" dirty="0" err="1" smtClean="0"/>
              <a:t>Scope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2019 </a:t>
            </a:r>
            <a:r>
              <a:rPr lang="es-ES_tradnl" dirty="0" err="1" smtClean="0"/>
              <a:t>initiative</a:t>
            </a:r>
            <a:endParaRPr lang="es-ES_tradnl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419372" y="2256795"/>
            <a:ext cx="3864596" cy="3603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ANOMALIES SCORE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>
          <a:xfrm>
            <a:off x="219245" y="2544877"/>
            <a:ext cx="4136731" cy="630979"/>
          </a:xfrm>
          <a:prstGeom prst="rect">
            <a:avLst/>
          </a:prstGeom>
        </p:spPr>
        <p:txBody>
          <a:bodyPr/>
          <a:lstStyle/>
          <a:p>
            <a:r>
              <a:rPr lang="es-ES" dirty="0" err="1" smtClean="0">
                <a:solidFill>
                  <a:sysClr val="windowText" lastClr="000000"/>
                </a:solidFill>
              </a:rPr>
              <a:t>Anomaly</a:t>
            </a:r>
            <a:r>
              <a:rPr lang="es-ES" dirty="0" smtClean="0">
                <a:solidFill>
                  <a:sysClr val="windowText" lastClr="000000"/>
                </a:solidFill>
              </a:rPr>
              <a:t> </a:t>
            </a:r>
            <a:r>
              <a:rPr lang="es-ES" dirty="0" err="1" smtClean="0">
                <a:solidFill>
                  <a:sysClr val="windowText" lastClr="000000"/>
                </a:solidFill>
              </a:rPr>
              <a:t>index</a:t>
            </a:r>
            <a:r>
              <a:rPr lang="es-ES" dirty="0" smtClean="0">
                <a:solidFill>
                  <a:sysClr val="windowText" lastClr="000000"/>
                </a:solidFill>
              </a:rPr>
              <a:t> </a:t>
            </a:r>
            <a:r>
              <a:rPr lang="es-ES" dirty="0" err="1" smtClean="0">
                <a:solidFill>
                  <a:sysClr val="windowText" lastClr="000000"/>
                </a:solidFill>
              </a:rPr>
              <a:t>valuing</a:t>
            </a:r>
            <a:r>
              <a:rPr lang="es-ES" dirty="0" smtClean="0">
                <a:solidFill>
                  <a:sysClr val="windowText" lastClr="000000"/>
                </a:solidFill>
              </a:rPr>
              <a:t> n </a:t>
            </a:r>
            <a:r>
              <a:rPr lang="es-ES" dirty="0" err="1" smtClean="0">
                <a:solidFill>
                  <a:sysClr val="windowText" lastClr="000000"/>
                </a:solidFill>
              </a:rPr>
              <a:t>dimensions</a:t>
            </a:r>
            <a:r>
              <a:rPr lang="es-ES" dirty="0" smtClean="0">
                <a:solidFill>
                  <a:sysClr val="windowText" lastClr="000000"/>
                </a:solidFill>
              </a:rPr>
              <a:t> 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4860033" y="2257540"/>
            <a:ext cx="3936243" cy="3603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VALUE IMPUTATION in: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7"/>
          </p:nvPr>
        </p:nvSpPr>
        <p:spPr>
          <a:xfrm>
            <a:off x="4860033" y="2544878"/>
            <a:ext cx="3936242" cy="514236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(i)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common</a:t>
            </a:r>
            <a:r>
              <a:rPr lang="es-ES_tradnl" dirty="0" smtClean="0"/>
              <a:t> </a:t>
            </a:r>
            <a:r>
              <a:rPr lang="es-ES_tradnl" dirty="0" err="1" smtClean="0"/>
              <a:t>imbalances</a:t>
            </a:r>
            <a:r>
              <a:rPr lang="es-ES_tradnl" dirty="0" smtClean="0"/>
              <a:t> and (ii) </a:t>
            </a:r>
            <a:r>
              <a:rPr lang="es-ES_tradnl" dirty="0" err="1" smtClean="0"/>
              <a:t>employment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8"/>
          </p:nvPr>
        </p:nvSpPr>
        <p:spPr>
          <a:xfrm>
            <a:off x="1350608" y="1484461"/>
            <a:ext cx="6425633" cy="360363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RECOVER QUESTIONNAIRES FOR STUDY</a:t>
            </a:r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B8E9E06-A185-48AE-9A83-93C628F27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151913"/>
            <a:ext cx="3976958" cy="232051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smtClean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INTERNAL USE</a:t>
            </a: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64" y="3323384"/>
            <a:ext cx="3954210" cy="20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/>
              <a:t> Data pre-</a:t>
            </a:r>
            <a:r>
              <a:rPr lang="es-ES_tradnl" dirty="0" err="1" smtClean="0"/>
              <a:t>processing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195314" y="1149127"/>
            <a:ext cx="8424863" cy="5256584"/>
          </a:xfrm>
          <a:prstGeom prst="rect">
            <a:avLst/>
          </a:prstGeom>
        </p:spPr>
        <p:txBody>
          <a:bodyPr/>
          <a:lstStyle/>
          <a:p>
            <a:pPr marL="285750" indent="-18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Variable selection: </a:t>
            </a:r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94 accounting keys+ employment key+ 2 fields of activity sector (Sector and Great sector).</a:t>
            </a:r>
          </a:p>
          <a:p>
            <a:pPr marL="285750" indent="-18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Accounting </a:t>
            </a:r>
            <a:r>
              <a:rPr lang="en-US" dirty="0" err="1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standardisation</a:t>
            </a:r>
            <a:r>
              <a:rPr lang="en-US" b="0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: </a:t>
            </a:r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Divide the Profit and Loss fields by net revenues. The </a:t>
            </a:r>
            <a:r>
              <a:rPr lang="en-US" i="1" dirty="0" smtClean="0">
                <a:solidFill>
                  <a:srgbClr val="B35C48"/>
                </a:solidFill>
              </a:rPr>
              <a:t>Balance</a:t>
            </a:r>
            <a:r>
              <a:rPr lang="en-US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between </a:t>
            </a:r>
            <a:r>
              <a:rPr lang="en-US" i="1" dirty="0" smtClean="0">
                <a:solidFill>
                  <a:srgbClr val="B35C48"/>
                </a:solidFill>
              </a:rPr>
              <a:t>Total Assets</a:t>
            </a:r>
            <a:r>
              <a:rPr lang="en-US" b="0" i="1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.</a:t>
            </a:r>
            <a:endParaRPr lang="en-US" b="0" dirty="0" smtClean="0">
              <a:solidFill>
                <a:sysClr val="windowText" lastClr="000000"/>
              </a:solidFill>
              <a:latin typeface="BdE Neue Helvetica 55 Roman" panose="020B0604020202020204" pitchFamily="34" charset="0"/>
            </a:endParaRPr>
          </a:p>
          <a:p>
            <a:pPr marL="285750" indent="-18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Generate new variables</a:t>
            </a:r>
            <a:r>
              <a:rPr lang="en-US" b="0" dirty="0" smtClean="0">
                <a:solidFill>
                  <a:srgbClr val="B35C48"/>
                </a:solidFill>
                <a:latin typeface="BdE Neue Helvetica 55 Roman" panose="020B0604020202020204" pitchFamily="34" charset="0"/>
              </a:rPr>
              <a:t>:</a:t>
            </a:r>
            <a:r>
              <a:rPr lang="en-US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Averages of each value in the last 2-5 years, number of declared sectors, Company age…</a:t>
            </a:r>
            <a:endParaRPr lang="en-US" b="0" dirty="0" smtClean="0">
              <a:solidFill>
                <a:sysClr val="windowText" lastClr="000000"/>
              </a:solidFill>
              <a:latin typeface="BdE Neue Helvetica 55 Roman" panose="020B0604020202020204" pitchFamily="34" charset="0"/>
            </a:endParaRPr>
          </a:p>
          <a:p>
            <a:pPr marL="285750" indent="-18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Separate questionnaires according to their quality:</a:t>
            </a:r>
            <a:r>
              <a:rPr lang="en-US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 </a:t>
            </a:r>
          </a:p>
          <a:p>
            <a:pPr marL="825750" lvl="1" indent="-180000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Perfect (5.323.000) </a:t>
            </a:r>
          </a:p>
          <a:p>
            <a:pPr marL="825750" lvl="1" indent="-180000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Low quality (476.000)</a:t>
            </a:r>
          </a:p>
          <a:p>
            <a:pPr marL="825750" lvl="1" indent="-180000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1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Missing</a:t>
            </a:r>
            <a:r>
              <a:rPr lang="en-US" sz="1600" b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 (469.000)</a:t>
            </a:r>
          </a:p>
          <a:p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</a:t>
            </a:r>
            <a:r>
              <a:rPr lang="es-ES" dirty="0" smtClean="0"/>
              <a:t>. INTRODUCTION. </a:t>
            </a:r>
            <a:r>
              <a:rPr lang="es-ES_tradnl" dirty="0" smtClean="0"/>
              <a:t>SCOPE OF THE 2019 INITIATIVE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2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1733" y="1689265"/>
            <a:ext cx="7768660" cy="380636"/>
          </a:xfrm>
          <a:prstGeom prst="rect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325966" y="1377566"/>
            <a:ext cx="8278482" cy="3077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Scope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2019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initiative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Prepared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IIC (Instituto de Ingeniería del Conocimiento)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tx1"/>
                </a:solidFill>
              </a:rPr>
              <a:t>Anomaly</a:t>
            </a:r>
            <a:r>
              <a:rPr lang="es-ES_tradnl" sz="1200" dirty="0" smtClean="0">
                <a:solidFill>
                  <a:schemeClr val="tx1"/>
                </a:solidFill>
              </a:rPr>
              <a:t> score (</a:t>
            </a:r>
            <a:r>
              <a:rPr lang="es-ES_tradnl" sz="1200" dirty="0" err="1" smtClean="0">
                <a:solidFill>
                  <a:schemeClr val="tx1"/>
                </a:solidFill>
              </a:rPr>
              <a:t>outlier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detection</a:t>
            </a:r>
            <a:r>
              <a:rPr lang="es-ES_tradnl" sz="1200" dirty="0" smtClean="0">
                <a:solidFill>
                  <a:schemeClr val="tx1"/>
                </a:solidFill>
              </a:rPr>
              <a:t>)</a:t>
            </a:r>
            <a:endParaRPr lang="es-ES" sz="1200" dirty="0" smtClean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tx1"/>
                </a:solidFill>
              </a:rPr>
              <a:t>Missing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value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imputation</a:t>
            </a:r>
            <a:endParaRPr lang="es-ES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Anomalies</a:t>
            </a:r>
            <a:endParaRPr lang="es-ES_tradnl" sz="12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s-ES_tradnl" sz="1200" dirty="0" err="1" smtClean="0">
                <a:solidFill>
                  <a:schemeClr val="bg1">
                    <a:lumMod val="50000"/>
                  </a:schemeClr>
                </a:solidFill>
              </a:rPr>
              <a:t>mputation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Lessons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learned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next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2.I. </a:t>
            </a:r>
            <a:r>
              <a:rPr lang="es-ES_tradnl" dirty="0" err="1" smtClean="0"/>
              <a:t>AnomalIES</a:t>
            </a:r>
            <a:r>
              <a:rPr lang="es-ES_tradnl" dirty="0" smtClean="0"/>
              <a:t> SCORE</a:t>
            </a:r>
            <a:endParaRPr lang="es-ES_tradnl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" y="2358986"/>
            <a:ext cx="4609733" cy="31913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5" y="2358923"/>
            <a:ext cx="4608512" cy="3190509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 rot="19698736">
            <a:off x="226048" y="3359475"/>
            <a:ext cx="4514940" cy="120582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88023" y="2898810"/>
            <a:ext cx="4030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Anomaly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score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calculation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lang="es-ES" i="1" noProof="0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[</a:t>
            </a:r>
            <a:r>
              <a:rPr lang="es-ES" i="1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0,1]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vs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Outlier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detection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lang="es-ES" i="1" dirty="0" smtClean="0">
                <a:solidFill>
                  <a:sysClr val="windowText" lastClr="000000"/>
                </a:solidFill>
                <a:latin typeface="BdE Neue Helvetica 55 Roman" panose="020B0604020202020204" pitchFamily="34" charset="0"/>
              </a:rPr>
              <a:t>(Yes/No).</a:t>
            </a: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Algorithm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used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: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Isolation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Forest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texto 16"/>
          <p:cNvSpPr>
            <a:spLocks noGrp="1"/>
          </p:cNvSpPr>
          <p:nvPr>
            <p:ph type="body" sz="quarter" idx="14"/>
          </p:nvPr>
        </p:nvSpPr>
        <p:spPr>
          <a:xfrm>
            <a:off x="323528" y="1621937"/>
            <a:ext cx="4104456" cy="468933"/>
          </a:xfrm>
        </p:spPr>
        <p:txBody>
          <a:bodyPr/>
          <a:lstStyle/>
          <a:p>
            <a:pPr algn="ctr"/>
            <a:r>
              <a:rPr lang="es-ES" sz="2000" smtClean="0"/>
              <a:t>ANOMALY SCORE</a:t>
            </a:r>
            <a:endParaRPr lang="es-ES" sz="2000" dirty="0"/>
          </a:p>
        </p:txBody>
      </p:sp>
      <p:sp>
        <p:nvSpPr>
          <p:cNvPr id="13" name="Marcador de texto 13"/>
          <p:cNvSpPr txBox="1">
            <a:spLocks/>
          </p:cNvSpPr>
          <p:nvPr/>
        </p:nvSpPr>
        <p:spPr>
          <a:xfrm>
            <a:off x="219247" y="440176"/>
            <a:ext cx="6368978" cy="288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Outlier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9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Algorithm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2.I. ANOMALIES </a:t>
            </a:r>
            <a:r>
              <a:rPr lang="es-ES_tradnl" dirty="0"/>
              <a:t>SCORE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STATISTICS AND INFORMATION SYSTEMS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301271" y="923435"/>
            <a:ext cx="8093973" cy="359057"/>
          </a:xfrm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rgbClr val="B35C48"/>
                </a:solidFill>
              </a:rPr>
              <a:t>ISOLATION </a:t>
            </a:r>
            <a:r>
              <a:rPr lang="es-ES" dirty="0" smtClean="0">
                <a:solidFill>
                  <a:srgbClr val="B35C48"/>
                </a:solidFill>
              </a:rPr>
              <a:t>FOREST</a:t>
            </a:r>
            <a:endParaRPr lang="es-ES_tradnl" dirty="0">
              <a:solidFill>
                <a:srgbClr val="B35C48"/>
              </a:solidFill>
            </a:endParaRPr>
          </a:p>
          <a:p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1CCE39-B1AB-4721-B0F7-6A26833C3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0" y="1646775"/>
            <a:ext cx="7596844" cy="407071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92820" y="1182867"/>
            <a:ext cx="8402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Anomalous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instances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are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easily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isolated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by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random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divisions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 of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space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t>.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547120" y="6193680"/>
            <a:ext cx="5596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>
                <a:solidFill>
                  <a:schemeClr val="bg2"/>
                </a:solidFill>
              </a:rPr>
              <a:t>Liu</a:t>
            </a:r>
            <a:r>
              <a:rPr lang="es-ES" sz="1100" dirty="0" smtClean="0">
                <a:solidFill>
                  <a:schemeClr val="bg2"/>
                </a:solidFill>
              </a:rPr>
              <a:t> et al </a:t>
            </a:r>
            <a:r>
              <a:rPr lang="es-ES" sz="1100" dirty="0">
                <a:solidFill>
                  <a:schemeClr val="bg2"/>
                </a:solidFill>
              </a:rPr>
              <a:t>– </a:t>
            </a:r>
            <a:r>
              <a:rPr lang="es-ES" sz="1100" dirty="0" err="1">
                <a:solidFill>
                  <a:schemeClr val="bg2"/>
                </a:solidFill>
              </a:rPr>
              <a:t>Isolation</a:t>
            </a:r>
            <a:r>
              <a:rPr lang="es-ES" sz="1100" dirty="0">
                <a:solidFill>
                  <a:schemeClr val="bg2"/>
                </a:solidFill>
              </a:rPr>
              <a:t> </a:t>
            </a:r>
            <a:r>
              <a:rPr lang="es-ES" sz="1100" dirty="0" err="1">
                <a:solidFill>
                  <a:schemeClr val="bg2"/>
                </a:solidFill>
              </a:rPr>
              <a:t>Forest</a:t>
            </a:r>
            <a:endParaRPr lang="es-ES" sz="1100" dirty="0">
              <a:solidFill>
                <a:schemeClr val="bg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1222" y="5747751"/>
            <a:ext cx="868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400" dirty="0" err="1" smtClean="0">
                <a:solidFill>
                  <a:schemeClr val="bg2"/>
                </a:solidFill>
                <a:latin typeface="BdE Neue Helvetica 55 Roman" pitchFamily="34" charset="0"/>
              </a:rPr>
              <a:t>Missolation</a:t>
            </a:r>
            <a:r>
              <a:rPr lang="es-ES" sz="1400" dirty="0" smtClean="0">
                <a:solidFill>
                  <a:schemeClr val="bg2"/>
                </a:solidFill>
                <a:latin typeface="BdE Neue Helvetica 55 Roman" pitchFamily="34" charset="0"/>
              </a:rPr>
              <a:t> </a:t>
            </a:r>
            <a:r>
              <a:rPr lang="es-ES" sz="1400" dirty="0" err="1" smtClean="0">
                <a:solidFill>
                  <a:schemeClr val="bg2"/>
                </a:solidFill>
                <a:latin typeface="BdE Neue Helvetica 55 Roman" pitchFamily="34" charset="0"/>
              </a:rPr>
              <a:t>Forest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: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custom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modification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of </a:t>
            </a:r>
            <a:r>
              <a:rPr lang="es-ES" sz="1400" dirty="0" err="1" smtClean="0">
                <a:solidFill>
                  <a:prstClr val="black"/>
                </a:solidFill>
                <a:latin typeface="BdE Neue Helvetica 55 Roman" pitchFamily="34" charset="0"/>
              </a:rPr>
              <a:t>Isolation</a:t>
            </a:r>
            <a:r>
              <a:rPr lang="es-ES" sz="1400" dirty="0" smtClean="0">
                <a:solidFill>
                  <a:prstClr val="black"/>
                </a:solidFill>
                <a:latin typeface="BdE Neue Helvetica 55 Roman" pitchFamily="34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latin typeface="BdE Neue Helvetica 55 Roman" pitchFamily="34" charset="0"/>
              </a:rPr>
              <a:t>Forest</a:t>
            </a:r>
            <a:r>
              <a:rPr lang="es-ES" sz="1400" dirty="0" smtClean="0">
                <a:solidFill>
                  <a:prstClr val="black"/>
                </a:solidFill>
                <a:latin typeface="BdE Neue Helvetica 55 Roman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algorithm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to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allow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estimation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of </a:t>
            </a:r>
            <a:r>
              <a:rPr lang="es-ES" sz="1400" dirty="0" err="1" smtClean="0">
                <a:solidFill>
                  <a:prstClr val="black"/>
                </a:solidFill>
                <a:latin typeface="BdE Neue Helvetica 55 Roman" pitchFamily="34" charset="0"/>
              </a:rPr>
              <a:t>anomaly</a:t>
            </a:r>
            <a:r>
              <a:rPr lang="es-ES" sz="1400" dirty="0" smtClean="0">
                <a:solidFill>
                  <a:prstClr val="black"/>
                </a:solidFill>
                <a:latin typeface="BdE Neue Helvetica 55 Roman" pitchFamily="34" charset="0"/>
              </a:rPr>
              <a:t> score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when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missing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values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are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present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in </a:t>
            </a:r>
            <a:r>
              <a:rPr lang="es-ES" sz="1400" dirty="0" err="1">
                <a:solidFill>
                  <a:prstClr val="black"/>
                </a:solidFill>
                <a:latin typeface="BdE Neue Helvetica 55 Roman" pitchFamily="34" charset="0"/>
              </a:rPr>
              <a:t>the</a:t>
            </a:r>
            <a:r>
              <a:rPr lang="es-ES" sz="1400" dirty="0">
                <a:solidFill>
                  <a:prstClr val="black"/>
                </a:solidFill>
                <a:latin typeface="BdE Neue Helvetica 55 Roman" pitchFamily="34" charset="0"/>
              </a:rPr>
              <a:t> data.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INTERNAL USE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8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PORTADA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B35C48"/>
      </a:hlink>
      <a:folHlink>
        <a:srgbClr val="B35C4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28F9651-CD65-4521-AE12-1BE67C8CAB7C}" vid="{36E6D819-F731-4461-BC06-E9F33483B05F}"/>
    </a:ext>
  </a:extLst>
</a:theme>
</file>

<file path=ppt/theme/theme2.xml><?xml version="1.0" encoding="utf-8"?>
<a:theme xmlns:a="http://schemas.openxmlformats.org/drawingml/2006/main" name="2.INDICE">
  <a:themeElements>
    <a:clrScheme name="Gráfico">
      <a:dk1>
        <a:sysClr val="windowText" lastClr="000000"/>
      </a:dk1>
      <a:lt1>
        <a:sysClr val="window" lastClr="FFFFFF"/>
      </a:lt1>
      <a:dk2>
        <a:srgbClr val="B35C48"/>
      </a:dk2>
      <a:lt2>
        <a:srgbClr val="858585"/>
      </a:lt2>
      <a:accent1>
        <a:srgbClr val="004081"/>
      </a:accent1>
      <a:accent2>
        <a:srgbClr val="A32938"/>
      </a:accent2>
      <a:accent3>
        <a:srgbClr val="246C24"/>
      </a:accent3>
      <a:accent4>
        <a:srgbClr val="F08F00"/>
      </a:accent4>
      <a:accent5>
        <a:srgbClr val="00B8AF"/>
      </a:accent5>
      <a:accent6>
        <a:srgbClr val="EE0213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28F9651-CD65-4521-AE12-1BE67C8CAB7C}" vid="{2C383AEE-1397-4B77-84AA-691B78598C72}"/>
    </a:ext>
  </a:extLst>
</a:theme>
</file>

<file path=ppt/theme/theme3.xml><?xml version="1.0" encoding="utf-8"?>
<a:theme xmlns:a="http://schemas.openxmlformats.org/drawingml/2006/main" name="3.CONTENIDO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628F9651-CD65-4521-AE12-1BE67C8CAB7C}" vid="{FC987619-405C-421E-BF97-B21D9763A97E}"/>
    </a:ext>
  </a:extLst>
</a:theme>
</file>

<file path=ppt/theme/theme4.xml><?xml version="1.0" encoding="utf-8"?>
<a:theme xmlns:a="http://schemas.openxmlformats.org/drawingml/2006/main" name="4.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28F9651-CD65-4521-AE12-1BE67C8CAB7C}" vid="{5D0015D4-3DEF-47B1-8449-54BF8520C5A2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Plantilla_Presentación_New_cobre_(Ac)</Template>
  <TotalTime>0</TotalTime>
  <Words>2554</Words>
  <Application>Microsoft Office PowerPoint</Application>
  <PresentationFormat>Presentación en pantalla (4:3)</PresentationFormat>
  <Paragraphs>579</Paragraphs>
  <Slides>36</Slides>
  <Notes>24</Notes>
  <HiddenSlides>11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BdE Neue Helvetica 55 Roman</vt:lpstr>
      <vt:lpstr>Calibri</vt:lpstr>
      <vt:lpstr>Cambria Math</vt:lpstr>
      <vt:lpstr>Gill Sans</vt:lpstr>
      <vt:lpstr>Helvetica</vt:lpstr>
      <vt:lpstr>Wingdings</vt:lpstr>
      <vt:lpstr>1.PORTADA</vt:lpstr>
      <vt:lpstr>2.INDICE</vt:lpstr>
      <vt:lpstr>3.CONTENIDO</vt:lpstr>
      <vt:lpstr>4.CIERRE</vt:lpstr>
      <vt:lpstr>Machine Learning Initiative (central BALANCE SHEET data office POC) 48th World Continuous Auditing and Reporting Symposium         </vt:lpstr>
      <vt:lpstr>index</vt:lpstr>
      <vt:lpstr>ÍNDICE</vt:lpstr>
      <vt:lpstr>1. INTRODUCTION. SCOPE OF THE 2019 INITIATIVE</vt:lpstr>
      <vt:lpstr>1. Introduction. Scope of the 2019 initiative</vt:lpstr>
      <vt:lpstr>1. INTRODUCTION. SCOPE OF THE 2019 INITIATIVE</vt:lpstr>
      <vt:lpstr>INDEX</vt:lpstr>
      <vt:lpstr>2.I. AnomalIES SCORE</vt:lpstr>
      <vt:lpstr>2.I. ANOMALIES SCORE</vt:lpstr>
      <vt:lpstr>2.I. ANOMALIES SCORE</vt:lpstr>
      <vt:lpstr>2.I. ANOMALIES SCORE</vt:lpstr>
      <vt:lpstr>2.I. ANOMALIES SCORE</vt:lpstr>
      <vt:lpstr>2.II. VALUE IMPUTATION</vt:lpstr>
      <vt:lpstr>2.II. VALUE IMPUTATION</vt:lpstr>
      <vt:lpstr>INDEX</vt:lpstr>
      <vt:lpstr>ANOMALIES. Scoring IIC vs CB quality: Data distribution</vt:lpstr>
      <vt:lpstr>Anomalies. Why should we trust the score?</vt:lpstr>
      <vt:lpstr>INDEX</vt:lpstr>
      <vt:lpstr>Correlations: Imputed employment vs real employment</vt:lpstr>
      <vt:lpstr>3.II. ANALYSIS OF RESULTS</vt:lpstr>
      <vt:lpstr>3.II. ANALYSIS OF RESULTS</vt:lpstr>
      <vt:lpstr>CONTENTS</vt:lpstr>
      <vt:lpstr>4. LESSONS LEARNED AND NEXT STEPS </vt:lpstr>
      <vt:lpstr>4. LESSONS LEARNED AND NEXT STEPS</vt:lpstr>
      <vt:lpstr>THANK YOU FOR YOUR ATTENTION</vt:lpstr>
      <vt:lpstr>Presentación de PowerPoint</vt:lpstr>
      <vt:lpstr>2.I. ANOMALIES SCORE</vt:lpstr>
      <vt:lpstr>3.I. ANALYSIS OF RESULTS</vt:lpstr>
      <vt:lpstr>2.I. ANOMALIES SCORE</vt:lpstr>
      <vt:lpstr>2.I. ANOMALIES SCORE</vt:lpstr>
      <vt:lpstr>2.I. ANOMALIES SCORE</vt:lpstr>
      <vt:lpstr>2.I. ANOMALIES SCORE</vt:lpstr>
      <vt:lpstr>2.II. VALUE ALLOCATION</vt:lpstr>
      <vt:lpstr>2.II. VALUE ALLOCATION</vt:lpstr>
      <vt:lpstr>2.II. VALUE ALLOCATION</vt:lpstr>
      <vt:lpstr>4. LESSONS LEARNED AND NEXT STEPS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2019-07-03T10:18:42Z</dcterms:created>
  <dcterms:modified xsi:type="dcterms:W3CDTF">2020-09-21T11:00:18Z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